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9"/>
  </p:notesMasterIdLst>
  <p:sldIdLst>
    <p:sldId id="256" r:id="rId2"/>
    <p:sldId id="264" r:id="rId3"/>
    <p:sldId id="257" r:id="rId4"/>
    <p:sldId id="258" r:id="rId5"/>
    <p:sldId id="260" r:id="rId6"/>
    <p:sldId id="261" r:id="rId7"/>
    <p:sldId id="262" r:id="rId8"/>
    <p:sldId id="266" r:id="rId9"/>
    <p:sldId id="263" r:id="rId10"/>
    <p:sldId id="259" r:id="rId11"/>
    <p:sldId id="267" r:id="rId12"/>
    <p:sldId id="268" r:id="rId13"/>
    <p:sldId id="269" r:id="rId14"/>
    <p:sldId id="270" r:id="rId15"/>
    <p:sldId id="271" r:id="rId16"/>
    <p:sldId id="276" r:id="rId17"/>
    <p:sldId id="272" r:id="rId18"/>
    <p:sldId id="274"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E8182F-B919-4C51-A568-E55B1F17EA37}" type="datetimeFigureOut">
              <a:rPr lang="en-US" smtClean="0"/>
              <a:t>10/3/2014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42FEB3-BCAD-444C-96F2-32D3E4B5D2F6}" type="slidenum">
              <a:rPr lang="en-US" smtClean="0"/>
              <a:t>‹#›</a:t>
            </a:fld>
            <a:endParaRPr lang="en-US"/>
          </a:p>
        </p:txBody>
      </p:sp>
    </p:spTree>
    <p:extLst>
      <p:ext uri="{BB962C8B-B14F-4D97-AF65-F5344CB8AC3E}">
        <p14:creationId xmlns:p14="http://schemas.microsoft.com/office/powerpoint/2010/main" val="883344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42FEB3-BCAD-444C-96F2-32D3E4B5D2F6}" type="slidenum">
              <a:rPr lang="en-US" smtClean="0"/>
              <a:t>46</a:t>
            </a:fld>
            <a:endParaRPr lang="en-US"/>
          </a:p>
        </p:txBody>
      </p:sp>
    </p:spTree>
    <p:extLst>
      <p:ext uri="{BB962C8B-B14F-4D97-AF65-F5344CB8AC3E}">
        <p14:creationId xmlns:p14="http://schemas.microsoft.com/office/powerpoint/2010/main" val="458719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7D3102-AD23-4BFF-87AE-61567A0BE8E3}" type="datetime1">
              <a:rPr lang="en-US" smtClean="0"/>
              <a:pPr/>
              <a:t>10/3/2014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B19053D-4B37-4D7B-8ABF-990319F02EE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FABC42-E576-4B96-A2BC-C9DCC9DAE463}" type="datetime1">
              <a:rPr lang="en-US" smtClean="0"/>
              <a:pPr/>
              <a:t>10/3/2014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B19053D-4B37-4D7B-8ABF-990319F02EE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B9B64A-A574-4632-8FB6-30501D3E1ACB}" type="datetime1">
              <a:rPr lang="en-US" smtClean="0"/>
              <a:pPr/>
              <a:t>10/3/2014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B19053D-4B37-4D7B-8ABF-990319F02EE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5F5725-E820-4B2A-A81C-15E6A453397F}" type="datetime1">
              <a:rPr lang="en-US" smtClean="0"/>
              <a:pPr/>
              <a:t>10/3/2014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B19053D-4B37-4D7B-8ABF-990319F02EE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B68DB90A-5AB2-4BF4-8147-F4CADCC03FE3}" type="datetime1">
              <a:rPr lang="en-US" smtClean="0"/>
              <a:pPr/>
              <a:t>10/3/2014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B19053D-4B37-4D7B-8ABF-990319F02EE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C7ECF7D-CB0D-4FDB-902B-9E5CD56B2F3F}" type="datetime1">
              <a:rPr lang="en-US" smtClean="0"/>
              <a:pPr/>
              <a:t>10/3/2014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19053D-4B37-4D7B-8ABF-990319F02EEF}"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155614-9033-4786-9235-17DD4EEE6651}" type="datetime1">
              <a:rPr lang="en-US" smtClean="0"/>
              <a:pPr/>
              <a:t>10/3/2014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B19053D-4B37-4D7B-8ABF-990319F02E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DFD299-E27D-455F-9667-E019E6CEA2DD}" type="datetime1">
              <a:rPr lang="en-US" smtClean="0"/>
              <a:pPr/>
              <a:t>10/3/2014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B19053D-4B37-4D7B-8ABF-990319F02E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AA9CB-1752-48C5-8105-E376DCE212C0}" type="datetime1">
              <a:rPr lang="en-US" smtClean="0"/>
              <a:pPr/>
              <a:t>10/3/2014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B19053D-4B37-4D7B-8ABF-990319F02E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C01F1C62-8F5A-4581-84EA-8C88B3391AE6}" type="datetime1">
              <a:rPr lang="en-US" smtClean="0"/>
              <a:pPr/>
              <a:t>10/3/2014</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B19053D-4B37-4D7B-8ABF-990319F02EE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A98DDE-8CD0-4E97-98D0-8F413940748F}" type="datetime1">
              <a:rPr lang="en-US" smtClean="0"/>
              <a:pPr/>
              <a:t>10/3/2014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B19053D-4B37-4D7B-8ABF-990319F02EE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34BB6B48-E8B6-492E-B5F2-B7A73A7469AD}" type="datetime1">
              <a:rPr lang="en-US" smtClean="0"/>
              <a:pPr/>
              <a:t>10/3/2014</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B19053D-4B37-4D7B-8ABF-990319F02EE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Hoyt,+Ard" TargetMode="External"/><Relationship Id="rId2" Type="http://schemas.openxmlformats.org/officeDocument/2006/relationships/hyperlink" Target="http://www.andersonsbookshop.com/search/apachesolr_search/?author_filter=Brendler,+Carol" TargetMode="Externa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Chavarri,+Elisa" TargetMode="External"/><Relationship Id="rId2" Type="http://schemas.openxmlformats.org/officeDocument/2006/relationships/hyperlink" Target="http://www.andersonsbookshop.com/search/apachesolr_search/?author_filter=Codell,+Esm%C3%A9+Raji" TargetMode="Externa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Slade,+Suzanne" TargetMode="External"/><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hyperlink" Target="http://www.andersonsbookshop.com/search/apachesolr_search/?author_filter=Hunter,+Eri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andersonsbookshop.com/search/apachesolr_search/?author_filter=Behrens,+Andy"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Beingessner,+Laura" TargetMode="External"/><Relationship Id="rId2" Type="http://schemas.openxmlformats.org/officeDocument/2006/relationships/hyperlink" Target="http://www.andersonsbookshop.com/search/apachesolr_search/?author_filter=Lawlor,+Laurie" TargetMode="Externa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Madormo,+John+V." TargetMode="External"/><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Azarian,+Mary" TargetMode="External"/><Relationship Id="rId2" Type="http://schemas.openxmlformats.org/officeDocument/2006/relationships/hyperlink" Target="http://www.andersonsbookshop.com/search/apachesolr_search/?author_filter=McGinty,+Alice+B." TargetMode="Externa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Reynolds,+Peter++H." TargetMode="External"/><Relationship Id="rId2" Type="http://schemas.openxmlformats.org/officeDocument/2006/relationships/hyperlink" Target="http://www.andersonsbookshop.com/search/apachesolr_search/?author_filter=Raczka,+Bob" TargetMode="Externa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andersonsbookshop.com/search/apachesolr_search/?author_filter=Charbonneau,+Joelle"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Fradin,+Judith" TargetMode="External"/><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hyperlink" Target="http://www.andersonsbookshop.com/search/apachesolr_search/?author_filter=Fradin,+Denni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andersonsbookshop.com/search/apachesolr_search/?author_filter=Gale,+Eric+Kahn"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andersonsbookshop.com/search/apachesolr_search/?author_filter=Rylander,+Chris"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andersonsbookshop.com/search/apachesolr_search/?author_filter=Timberlake,+Amy"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andersonsbookshop.com/search/apachesolr_search/?author_filter=Van+Draanen,+Wendelin"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Sneed,+Brad" TargetMode="External"/><Relationship Id="rId2" Type="http://schemas.openxmlformats.org/officeDocument/2006/relationships/hyperlink" Target="http://www.andersonsbookshop.com/search/apachesolr_search/?author_filter=Aylesworth,+Jim"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andersonsbookshop.com/search/apachesolr_search/?author_filter=Blubaugh,+Penny"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Bernstein,+Arnie" TargetMode="External"/><Relationship Id="rId2" Type="http://schemas.openxmlformats.org/officeDocument/2006/relationships/hyperlink" Target="http://www.andersonsbookshop.com/search/apachesolr_search/?author_filter=Corcoran,+Michael"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www.andersonsbookshop.com/search/apachesolr_search/?author_filter=Ruby,+Laura"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www.andersonsbookshop.com/search/apachesolr_search/?author_filter=Springer,+Kristina"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andersonsbookshop.com/search/apachesolr_search/?author_filter=Benjamin,+Melanie"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Bayless,+Rick" TargetMode="External"/><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www.andersonsbookshop.com/search/apachesolr_search/?author_filter=Keller,+Julia"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www.andersonsbookshop.com/search/apachesolr_search/?author_filter=Moore,+Edward+Kelsey"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www.andersonsbookshop.com/search/apachesolr_search/?author_filter=Leganski,+Rita"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Thor,+Brad" TargetMode="External"/><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www.illinoisreads.org/" TargetMode="External"/><Relationship Id="rId2" Type="http://schemas.openxmlformats.org/officeDocument/2006/relationships/hyperlink" Target="http://www.illinoisreadingcouncil.org/" TargetMode="External"/><Relationship Id="rId1" Type="http://schemas.openxmlformats.org/officeDocument/2006/relationships/slideLayout" Target="../slideLayouts/slideLayout7.xml"/><Relationship Id="rId5" Type="http://schemas.openxmlformats.org/officeDocument/2006/relationships/hyperlink" Target="mailto:tammyspringer20@hotmail.com" TargetMode="External"/><Relationship Id="rId4" Type="http://schemas.openxmlformats.org/officeDocument/2006/relationships/hyperlink" Target="mailto:pdwyer769@gmail.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Pinkney,+Brian"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andersonsbookshop.com/search/apachesolr_search/?author_filter=Hutmacher,+Kimberly" TargetMode="Externa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www.andersonsbookshop.com/search/apachesolr_search/?author_filter=Rogers,+Sherry"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Autofit/>
          </a:bodyPr>
          <a:lstStyle/>
          <a:p>
            <a:r>
              <a:rPr lang="en-US" sz="6600" dirty="0" smtClean="0"/>
              <a:t>ILLINOIS READS</a:t>
            </a:r>
            <a:br>
              <a:rPr lang="en-US" sz="6600" dirty="0" smtClean="0"/>
            </a:br>
            <a:r>
              <a:rPr lang="en-US" sz="6600" dirty="0" smtClean="0"/>
              <a:t>2014</a:t>
            </a:r>
            <a:endParaRPr lang="en-US" sz="66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3429000"/>
            <a:ext cx="4041775" cy="312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867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3"/>
                                        </p:tgtEl>
                                        <p:attrNameLst>
                                          <p:attrName>ppt_w</p:attrName>
                                        </p:attrNameLst>
                                      </p:cBhvr>
                                      <p:tavLst>
                                        <p:tav tm="0">
                                          <p:val>
                                            <p:strVal val="ppt_w"/>
                                          </p:val>
                                        </p:tav>
                                        <p:tav tm="100000">
                                          <p:val>
                                            <p:fltVal val="0"/>
                                          </p:val>
                                        </p:tav>
                                      </p:tavLst>
                                    </p:anim>
                                    <p:anim calcmode="lin" valueType="num">
                                      <p:cBhvr>
                                        <p:cTn id="7" dur="1000"/>
                                        <p:tgtEl>
                                          <p:spTgt spid="3"/>
                                        </p:tgtEl>
                                        <p:attrNameLst>
                                          <p:attrName>ppt_h</p:attrName>
                                        </p:attrNameLst>
                                      </p:cBhvr>
                                      <p:tavLst>
                                        <p:tav tm="0">
                                          <p:val>
                                            <p:strVal val="ppt_h"/>
                                          </p:val>
                                        </p:tav>
                                        <p:tav tm="100000">
                                          <p:val>
                                            <p:fltVal val="0"/>
                                          </p:val>
                                        </p:tav>
                                      </p:tavLst>
                                    </p:anim>
                                    <p:anim calcmode="lin" valueType="num">
                                      <p:cBhvr>
                                        <p:cTn id="8" dur="1000"/>
                                        <p:tgtEl>
                                          <p:spTgt spid="3"/>
                                        </p:tgtEl>
                                        <p:attrNameLst>
                                          <p:attrName>style.rotation</p:attrName>
                                        </p:attrNameLst>
                                      </p:cBhvr>
                                      <p:tavLst>
                                        <p:tav tm="0">
                                          <p:val>
                                            <p:fltVal val="0"/>
                                          </p:val>
                                        </p:tav>
                                        <p:tav tm="100000">
                                          <p:val>
                                            <p:fltVal val="90"/>
                                          </p:val>
                                        </p:tav>
                                      </p:tavLst>
                                    </p:anim>
                                    <p:animEffect transition="out" filter="fade">
                                      <p:cBhvr>
                                        <p:cTn id="9" dur="1000"/>
                                        <p:tgtEl>
                                          <p:spTgt spid="3"/>
                                        </p:tgtEl>
                                      </p:cBhvr>
                                    </p:animEffect>
                                    <p:set>
                                      <p:cBhvr>
                                        <p:cTn id="10"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762000"/>
            <a:ext cx="3886201" cy="2862322"/>
          </a:xfrm>
          <a:prstGeom prst="rect">
            <a:avLst/>
          </a:prstGeom>
        </p:spPr>
        <p:txBody>
          <a:bodyPr wrap="square">
            <a:spAutoFit/>
          </a:bodyPr>
          <a:lstStyle/>
          <a:p>
            <a:pPr algn="ctr"/>
            <a:r>
              <a:rPr lang="en-US" sz="5400" b="1" dirty="0" smtClean="0"/>
              <a:t>Andrea</a:t>
            </a:r>
          </a:p>
          <a:p>
            <a:pPr algn="ctr"/>
            <a:r>
              <a:rPr lang="en-US" sz="5400" b="1" dirty="0" smtClean="0"/>
              <a:t>Beatty </a:t>
            </a:r>
            <a:endParaRPr lang="en-US" sz="3600" dirty="0" smtClean="0"/>
          </a:p>
          <a:p>
            <a:pPr algn="ctr"/>
            <a:r>
              <a:rPr lang="en-US" sz="3600" dirty="0" smtClean="0"/>
              <a:t>Prairie State Award Winner 2014!!!</a:t>
            </a:r>
            <a:endParaRPr lang="en-US" sz="3600" dirty="0"/>
          </a:p>
        </p:txBody>
      </p:sp>
      <p:sp>
        <p:nvSpPr>
          <p:cNvPr id="8" name="Rectangle 7"/>
          <p:cNvSpPr/>
          <p:nvPr/>
        </p:nvSpPr>
        <p:spPr>
          <a:xfrm>
            <a:off x="1447800" y="2967334"/>
            <a:ext cx="5638800" cy="2585323"/>
          </a:xfrm>
          <a:prstGeom prst="rect">
            <a:avLst/>
          </a:prstGeom>
        </p:spPr>
        <p:txBody>
          <a:bodyPr wrap="square">
            <a:spAutoFit/>
          </a:bodyPr>
          <a:lstStyle/>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7102" y="1777662"/>
            <a:ext cx="2889098" cy="3205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792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143000"/>
            <a:ext cx="8001000" cy="1200329"/>
          </a:xfrm>
          <a:prstGeom prst="rect">
            <a:avLst/>
          </a:prstGeom>
        </p:spPr>
        <p:txBody>
          <a:bodyPr wrap="square">
            <a:spAutoFit/>
          </a:bodyPr>
          <a:lstStyle/>
          <a:p>
            <a:r>
              <a:rPr lang="en-US" sz="3600" b="1" dirty="0"/>
              <a:t>Winnie Finn, Worm Farmer             </a:t>
            </a:r>
            <a:r>
              <a:rPr lang="en-US" sz="3600" dirty="0"/>
              <a:t>STEM</a:t>
            </a:r>
          </a:p>
          <a:p>
            <a:r>
              <a:rPr lang="en-US" sz="3600" dirty="0"/>
              <a:t>By </a:t>
            </a:r>
            <a:r>
              <a:rPr lang="en-US" sz="3600" dirty="0">
                <a:hlinkClick r:id="rId2"/>
              </a:rPr>
              <a:t>Carol </a:t>
            </a:r>
            <a:r>
              <a:rPr lang="en-US" sz="3600" dirty="0" err="1">
                <a:hlinkClick r:id="rId2"/>
              </a:rPr>
              <a:t>Brendler</a:t>
            </a:r>
            <a:r>
              <a:rPr lang="en-US" sz="3600" dirty="0"/>
              <a:t>, </a:t>
            </a:r>
            <a:r>
              <a:rPr lang="en-US" sz="3600" dirty="0" err="1"/>
              <a:t>il</a:t>
            </a:r>
            <a:r>
              <a:rPr lang="en-US" sz="3600" dirty="0"/>
              <a:t> </a:t>
            </a:r>
            <a:r>
              <a:rPr lang="en-US" sz="3600" dirty="0" err="1">
                <a:hlinkClick r:id="rId3"/>
              </a:rPr>
              <a:t>Ard</a:t>
            </a:r>
            <a:r>
              <a:rPr lang="en-US" sz="3600" dirty="0">
                <a:hlinkClick r:id="rId3"/>
              </a:rPr>
              <a:t> Hoyt</a:t>
            </a:r>
            <a:endParaRPr lang="en-US" sz="3600" dirty="0"/>
          </a:p>
        </p:txBody>
      </p:sp>
      <p:pic>
        <p:nvPicPr>
          <p:cNvPr id="819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2057400"/>
            <a:ext cx="2438400" cy="351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55948" y="2343329"/>
            <a:ext cx="5740052" cy="3139321"/>
          </a:xfrm>
          <a:prstGeom prst="rect">
            <a:avLst/>
          </a:prstGeom>
          <a:noFill/>
        </p:spPr>
        <p:txBody>
          <a:bodyPr wrap="square" rtlCol="0">
            <a:spAutoFit/>
          </a:bodyPr>
          <a:lstStyle/>
          <a:p>
            <a:r>
              <a:rPr lang="en-US" dirty="0"/>
              <a:t>Winnie Finn is crazy about earthworms and knows everything about them. When spring arrives in Quincy County, all she can think about is the county fair coming up. This year, she would like nothing more than to win a prize for her worms so that she might buy a shiny new wagon for transporting them around. Trouble is, there’s no prize at the fair for worms . . . </a:t>
            </a:r>
          </a:p>
          <a:p>
            <a:r>
              <a:rPr lang="en-US" dirty="0"/>
              <a:t>Bright, energetic illustrations accompany this jaunty tale about a young girl’s creativity that will inspire readers of all interests— but especially those with a love for something wiggly. </a:t>
            </a:r>
          </a:p>
        </p:txBody>
      </p:sp>
    </p:spTree>
    <p:extLst>
      <p:ext uri="{BB962C8B-B14F-4D97-AF65-F5344CB8AC3E}">
        <p14:creationId xmlns:p14="http://schemas.microsoft.com/office/powerpoint/2010/main" val="223567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457200"/>
            <a:ext cx="7924800" cy="2185214"/>
          </a:xfrm>
          <a:prstGeom prst="rect">
            <a:avLst/>
          </a:prstGeom>
        </p:spPr>
        <p:txBody>
          <a:bodyPr wrap="square">
            <a:spAutoFit/>
          </a:bodyPr>
          <a:lstStyle/>
          <a:p>
            <a:pPr algn="ctr"/>
            <a:r>
              <a:rPr lang="en-US" sz="3200" dirty="0">
                <a:latin typeface="Arial Black" panose="020B0A04020102020204" pitchFamily="34" charset="0"/>
              </a:rPr>
              <a:t> </a:t>
            </a:r>
          </a:p>
          <a:p>
            <a:pPr algn="ctr"/>
            <a:r>
              <a:rPr lang="en-US" sz="4000" b="1" dirty="0">
                <a:latin typeface="Arial Black" panose="020B0A04020102020204" pitchFamily="34" charset="0"/>
              </a:rPr>
              <a:t>Fairly Fairy Tales </a:t>
            </a:r>
          </a:p>
          <a:p>
            <a:pPr algn="ctr"/>
            <a:r>
              <a:rPr lang="en-US" sz="3200" dirty="0">
                <a:latin typeface="Arial Black" panose="020B0A04020102020204" pitchFamily="34" charset="0"/>
              </a:rPr>
              <a:t>By </a:t>
            </a:r>
            <a:r>
              <a:rPr lang="en-US" sz="3200" dirty="0" err="1">
                <a:latin typeface="Arial Black" panose="020B0A04020102020204" pitchFamily="34" charset="0"/>
                <a:hlinkClick r:id="rId2"/>
              </a:rPr>
              <a:t>Esmé</a:t>
            </a:r>
            <a:r>
              <a:rPr lang="en-US" sz="3200" dirty="0">
                <a:latin typeface="Arial Black" panose="020B0A04020102020204" pitchFamily="34" charset="0"/>
                <a:hlinkClick r:id="rId2"/>
              </a:rPr>
              <a:t> </a:t>
            </a:r>
            <a:r>
              <a:rPr lang="en-US" sz="3200" dirty="0" err="1">
                <a:latin typeface="Arial Black" panose="020B0A04020102020204" pitchFamily="34" charset="0"/>
                <a:hlinkClick r:id="rId2"/>
              </a:rPr>
              <a:t>Raji</a:t>
            </a:r>
            <a:r>
              <a:rPr lang="en-US" sz="3200" dirty="0">
                <a:latin typeface="Arial Black" panose="020B0A04020102020204" pitchFamily="34" charset="0"/>
                <a:hlinkClick r:id="rId2"/>
              </a:rPr>
              <a:t> </a:t>
            </a:r>
            <a:r>
              <a:rPr lang="en-US" sz="3200" dirty="0" err="1">
                <a:latin typeface="Arial Black" panose="020B0A04020102020204" pitchFamily="34" charset="0"/>
                <a:hlinkClick r:id="rId2"/>
              </a:rPr>
              <a:t>Codell</a:t>
            </a:r>
            <a:r>
              <a:rPr lang="en-US" sz="3200" dirty="0">
                <a:latin typeface="Arial Black" panose="020B0A04020102020204" pitchFamily="34" charset="0"/>
              </a:rPr>
              <a:t>, </a:t>
            </a:r>
            <a:r>
              <a:rPr lang="en-US" sz="3200" dirty="0" err="1">
                <a:latin typeface="Arial Black" panose="020B0A04020102020204" pitchFamily="34" charset="0"/>
              </a:rPr>
              <a:t>il</a:t>
            </a:r>
            <a:r>
              <a:rPr lang="en-US" sz="3200" dirty="0">
                <a:latin typeface="Arial Black" panose="020B0A04020102020204" pitchFamily="34" charset="0"/>
              </a:rPr>
              <a:t> </a:t>
            </a:r>
            <a:r>
              <a:rPr lang="en-US" sz="3200" dirty="0">
                <a:latin typeface="Arial Black" panose="020B0A04020102020204" pitchFamily="34" charset="0"/>
                <a:hlinkClick r:id="rId3"/>
              </a:rPr>
              <a:t>Elisa </a:t>
            </a:r>
            <a:r>
              <a:rPr lang="en-US" sz="3200" dirty="0" err="1">
                <a:latin typeface="Arial Black" panose="020B0A04020102020204" pitchFamily="34" charset="0"/>
                <a:hlinkClick r:id="rId3"/>
              </a:rPr>
              <a:t>Chavarri</a:t>
            </a:r>
            <a:endParaRPr lang="en-US" sz="3200" dirty="0">
              <a:latin typeface="Arial Black" panose="020B0A04020102020204" pitchFamily="34" charset="0"/>
            </a:endParaRPr>
          </a:p>
        </p:txBody>
      </p:sp>
      <p:pic>
        <p:nvPicPr>
          <p:cNvPr id="92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896" y="2514600"/>
            <a:ext cx="2743200" cy="3548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114800" y="2971800"/>
            <a:ext cx="4648200" cy="3139321"/>
          </a:xfrm>
          <a:prstGeom prst="rect">
            <a:avLst/>
          </a:prstGeom>
          <a:noFill/>
        </p:spPr>
        <p:txBody>
          <a:bodyPr wrap="square" rtlCol="0">
            <a:spAutoFit/>
          </a:bodyPr>
          <a:lstStyle/>
          <a:p>
            <a:r>
              <a:rPr lang="en-US" dirty="0" smtClean="0"/>
              <a:t>Parents </a:t>
            </a:r>
            <a:r>
              <a:rPr lang="en-US" dirty="0"/>
              <a:t>and children love to play "question" games: Would you eat spaghetti made with gummy worms? Would you wear your clothes backwards all day? Sometimes the answer is "yes" and sometimes it's "no"--but the fun is in the asking. Gifted writer and educator </a:t>
            </a:r>
            <a:r>
              <a:rPr lang="en-US" dirty="0" err="1"/>
              <a:t>Esme</a:t>
            </a:r>
            <a:r>
              <a:rPr lang="en-US" dirty="0"/>
              <a:t> </a:t>
            </a:r>
            <a:r>
              <a:rPr lang="en-US" dirty="0" err="1"/>
              <a:t>Raji</a:t>
            </a:r>
            <a:r>
              <a:rPr lang="en-US" dirty="0"/>
              <a:t> </a:t>
            </a:r>
            <a:r>
              <a:rPr lang="en-US" dirty="0" err="1"/>
              <a:t>Codell</a:t>
            </a:r>
            <a:r>
              <a:rPr lang="en-US" dirty="0"/>
              <a:t> has </a:t>
            </a:r>
            <a:r>
              <a:rPr lang="en-US" dirty="0" smtClean="0"/>
              <a:t>written </a:t>
            </a:r>
            <a:r>
              <a:rPr lang="en-US" dirty="0"/>
              <a:t>a book that incorporates fractured fairy tales with this kind of parent-child interplay to create a pitch-perfect combination of bedtime read-aloud and fairytales that will delight children and parents!</a:t>
            </a:r>
          </a:p>
        </p:txBody>
      </p:sp>
    </p:spTree>
    <p:extLst>
      <p:ext uri="{BB962C8B-B14F-4D97-AF65-F5344CB8AC3E}">
        <p14:creationId xmlns:p14="http://schemas.microsoft.com/office/powerpoint/2010/main" val="1022521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19600" y="969818"/>
            <a:ext cx="3962400" cy="3539430"/>
          </a:xfrm>
          <a:prstGeom prst="rect">
            <a:avLst/>
          </a:prstGeom>
          <a:noFill/>
        </p:spPr>
        <p:txBody>
          <a:bodyPr wrap="square" rtlCol="0">
            <a:spAutoFit/>
          </a:bodyPr>
          <a:lstStyle/>
          <a:p>
            <a:r>
              <a:rPr lang="en-US" sz="6000" b="1" dirty="0" smtClean="0"/>
              <a:t>In </a:t>
            </a:r>
            <a:r>
              <a:rPr lang="en-US" sz="6000" b="1" dirty="0"/>
              <a:t>Arctic </a:t>
            </a:r>
            <a:r>
              <a:rPr lang="en-US" sz="6000" b="1" dirty="0" smtClean="0"/>
              <a:t>    Waters </a:t>
            </a:r>
          </a:p>
          <a:p>
            <a:r>
              <a:rPr lang="en-US" sz="3200" i="1" dirty="0" smtClean="0"/>
              <a:t>STEM Title</a:t>
            </a:r>
          </a:p>
          <a:p>
            <a:pPr algn="ctr"/>
            <a:r>
              <a:rPr lang="en-US" sz="3600" dirty="0" smtClean="0"/>
              <a:t>By </a:t>
            </a:r>
            <a:r>
              <a:rPr lang="en-US" sz="3600" dirty="0"/>
              <a:t>Laura Crawford, </a:t>
            </a:r>
            <a:r>
              <a:rPr lang="en-US" sz="3600" dirty="0" err="1"/>
              <a:t>il</a:t>
            </a:r>
            <a:r>
              <a:rPr lang="en-US" sz="3600" dirty="0"/>
              <a:t> Ben </a:t>
            </a:r>
            <a:r>
              <a:rPr lang="en-US" sz="3600" dirty="0" err="1"/>
              <a:t>Hodson</a:t>
            </a:r>
            <a:endParaRPr lang="en-US" sz="3600"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685800"/>
            <a:ext cx="2944594" cy="3451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38200" y="4509248"/>
            <a:ext cx="7696200" cy="1754326"/>
          </a:xfrm>
          <a:prstGeom prst="rect">
            <a:avLst/>
          </a:prstGeom>
          <a:noFill/>
        </p:spPr>
        <p:txBody>
          <a:bodyPr wrap="square" rtlCol="0">
            <a:spAutoFit/>
          </a:bodyPr>
          <a:lstStyle/>
          <a:p>
            <a:r>
              <a:rPr lang="en-US" dirty="0"/>
              <a:t>This arctic adaptation of "This is the House that Jack Built" follows polar bears, walruses, seals, narwhals and beluga whales as they chase each other around "the ice that floats in the Arctic waters." Not only is the rhythmic, cumulative prose good for early readers; it is a pure delight to read aloud. The "For Creative Minds" section helps children learn how these animals live in the cold, icy arctic region. </a:t>
            </a:r>
          </a:p>
        </p:txBody>
      </p:sp>
    </p:spTree>
    <p:extLst>
      <p:ext uri="{BB962C8B-B14F-4D97-AF65-F5344CB8AC3E}">
        <p14:creationId xmlns:p14="http://schemas.microsoft.com/office/powerpoint/2010/main" val="14335462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609600"/>
            <a:ext cx="9726011" cy="2981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895600" y="2819400"/>
            <a:ext cx="5791200" cy="2308324"/>
          </a:xfrm>
          <a:prstGeom prst="rect">
            <a:avLst/>
          </a:prstGeom>
          <a:noFill/>
        </p:spPr>
        <p:txBody>
          <a:bodyPr wrap="square" rtlCol="0">
            <a:spAutoFit/>
          </a:bodyPr>
          <a:lstStyle/>
          <a:p>
            <a:r>
              <a:rPr lang="en-US" dirty="0" smtClean="0"/>
              <a:t>Everyone </a:t>
            </a:r>
            <a:r>
              <a:rPr lang="en-US" dirty="0"/>
              <a:t>knows cookies taste good, but these cookies also have something good to say. Open this delectable book to any page and you will find out something about life. Cookies: Bite-Size Life Lessons is a new kind of dictionary, one that defines mysteries such as "fair" and "unfair" and what it really means to "cooperate." The book is by turns clever, honest, inspirational, and whimsical. Go ahead, take a bite! </a:t>
            </a:r>
          </a:p>
        </p:txBody>
      </p:sp>
    </p:spTree>
    <p:extLst>
      <p:ext uri="{BB962C8B-B14F-4D97-AF65-F5344CB8AC3E}">
        <p14:creationId xmlns:p14="http://schemas.microsoft.com/office/powerpoint/2010/main" val="2006811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685800" y="1246909"/>
            <a:ext cx="3352800" cy="411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3600" b="1" dirty="0" smtClean="0"/>
          </a:p>
        </p:txBody>
      </p:sp>
      <p:sp>
        <p:nvSpPr>
          <p:cNvPr id="5" name="TextBox 4"/>
          <p:cNvSpPr txBox="1"/>
          <p:nvPr/>
        </p:nvSpPr>
        <p:spPr>
          <a:xfrm>
            <a:off x="5029200" y="5361709"/>
            <a:ext cx="3276600" cy="646331"/>
          </a:xfrm>
          <a:prstGeom prst="rect">
            <a:avLst/>
          </a:prstGeom>
          <a:noFill/>
        </p:spPr>
        <p:txBody>
          <a:bodyPr wrap="square" rtlCol="0">
            <a:spAutoFit/>
          </a:bodyPr>
          <a:lstStyle/>
          <a:p>
            <a:pPr algn="ctr"/>
            <a:endParaRPr lang="en-US" sz="3600" b="1" dirty="0"/>
          </a:p>
        </p:txBody>
      </p:sp>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9218" y="2286000"/>
            <a:ext cx="1925964" cy="226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505200" y="914400"/>
            <a:ext cx="5181600" cy="830997"/>
          </a:xfrm>
          <a:prstGeom prst="rect">
            <a:avLst/>
          </a:prstGeom>
        </p:spPr>
        <p:txBody>
          <a:bodyPr wrap="square">
            <a:spAutoFit/>
          </a:bodyPr>
          <a:lstStyle/>
          <a:p>
            <a:r>
              <a:rPr lang="en-US" sz="4800" b="1" dirty="0"/>
              <a:t>Multiply on the Fly</a:t>
            </a:r>
            <a:endParaRPr lang="en-US" sz="4800" dirty="0"/>
          </a:p>
        </p:txBody>
      </p:sp>
      <p:sp>
        <p:nvSpPr>
          <p:cNvPr id="4" name="TextBox 3"/>
          <p:cNvSpPr txBox="1"/>
          <p:nvPr/>
        </p:nvSpPr>
        <p:spPr>
          <a:xfrm>
            <a:off x="4038600" y="2895600"/>
            <a:ext cx="5211340" cy="954107"/>
          </a:xfrm>
          <a:prstGeom prst="rect">
            <a:avLst/>
          </a:prstGeom>
          <a:noFill/>
        </p:spPr>
        <p:txBody>
          <a:bodyPr wrap="square" rtlCol="0">
            <a:spAutoFit/>
          </a:bodyPr>
          <a:lstStyle/>
          <a:p>
            <a:r>
              <a:rPr lang="en-US" sz="2800" dirty="0"/>
              <a:t>By </a:t>
            </a:r>
            <a:r>
              <a:rPr lang="en-US" sz="2800" dirty="0">
                <a:hlinkClick r:id="rId3"/>
              </a:rPr>
              <a:t>Suzanne Slade</a:t>
            </a:r>
            <a:r>
              <a:rPr lang="en-US" sz="2800" dirty="0"/>
              <a:t>, </a:t>
            </a:r>
            <a:r>
              <a:rPr lang="en-US" sz="2800" dirty="0" err="1"/>
              <a:t>il</a:t>
            </a:r>
            <a:r>
              <a:rPr lang="en-US" sz="2800" dirty="0"/>
              <a:t> </a:t>
            </a:r>
            <a:r>
              <a:rPr lang="en-US" sz="2800" dirty="0">
                <a:hlinkClick r:id="rId4"/>
              </a:rPr>
              <a:t>Erin Hunter</a:t>
            </a:r>
            <a:endParaRPr lang="en-US" sz="2800" dirty="0"/>
          </a:p>
          <a:p>
            <a:endParaRPr lang="en-US" sz="2800" dirty="0"/>
          </a:p>
        </p:txBody>
      </p:sp>
      <p:sp>
        <p:nvSpPr>
          <p:cNvPr id="6" name="TextBox 5"/>
          <p:cNvSpPr txBox="1"/>
          <p:nvPr/>
        </p:nvSpPr>
        <p:spPr>
          <a:xfrm>
            <a:off x="4343400" y="3420268"/>
            <a:ext cx="4114800" cy="3139321"/>
          </a:xfrm>
          <a:prstGeom prst="rect">
            <a:avLst/>
          </a:prstGeom>
          <a:noFill/>
        </p:spPr>
        <p:txBody>
          <a:bodyPr wrap="square" rtlCol="0">
            <a:spAutoFit/>
          </a:bodyPr>
          <a:lstStyle/>
          <a:p>
            <a:r>
              <a:rPr lang="en-US" dirty="0"/>
              <a:t>By Suzanne Slade, </a:t>
            </a:r>
            <a:r>
              <a:rPr lang="en-US" dirty="0" err="1"/>
              <a:t>il</a:t>
            </a:r>
            <a:r>
              <a:rPr lang="en-US" dirty="0"/>
              <a:t> Erin Hunter</a:t>
            </a:r>
          </a:p>
          <a:p>
            <a:r>
              <a:rPr lang="en-US" dirty="0"/>
              <a:t>From pirate bugs to spittlebugs to lovely Luna moths, children will love learning about the world's insects in Multiply on the Fly.  This rhythmic book teaches multiplication in a way that will make children "bug" you for more. Teeming with fun facts, readers will multiply with a variety of insects, including daring dragonflies, hungry honeybees, and stealthy walking sticks. </a:t>
            </a:r>
          </a:p>
        </p:txBody>
      </p:sp>
    </p:spTree>
    <p:extLst>
      <p:ext uri="{BB962C8B-B14F-4D97-AF65-F5344CB8AC3E}">
        <p14:creationId xmlns:p14="http://schemas.microsoft.com/office/powerpoint/2010/main" val="1941700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981200"/>
            <a:ext cx="8382000" cy="1323439"/>
          </a:xfrm>
          <a:prstGeom prst="rect">
            <a:avLst/>
          </a:prstGeom>
          <a:noFill/>
        </p:spPr>
        <p:txBody>
          <a:bodyPr wrap="square" rtlCol="0">
            <a:spAutoFit/>
          </a:bodyPr>
          <a:lstStyle/>
          <a:p>
            <a:pPr algn="ctr"/>
            <a:r>
              <a:rPr lang="en-US" sz="8000" b="1" dirty="0" smtClean="0"/>
              <a:t>GRADES 3-5</a:t>
            </a:r>
            <a:endParaRPr lang="en-US" sz="8000" b="1" dirty="0"/>
          </a:p>
        </p:txBody>
      </p:sp>
    </p:spTree>
    <p:extLst>
      <p:ext uri="{BB962C8B-B14F-4D97-AF65-F5344CB8AC3E}">
        <p14:creationId xmlns:p14="http://schemas.microsoft.com/office/powerpoint/2010/main" val="20924174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407" y="4813994"/>
            <a:ext cx="5943600" cy="1569660"/>
          </a:xfrm>
          <a:prstGeom prst="rect">
            <a:avLst/>
          </a:prstGeom>
        </p:spPr>
        <p:txBody>
          <a:bodyPr wrap="square">
            <a:spAutoFit/>
          </a:bodyPr>
          <a:lstStyle/>
          <a:p>
            <a:r>
              <a:rPr lang="en-US" sz="3200" b="1" dirty="0"/>
              <a:t>The Fast and the </a:t>
            </a:r>
            <a:r>
              <a:rPr lang="en-US" sz="3200" b="1" dirty="0" smtClean="0"/>
              <a:t>Furriest</a:t>
            </a:r>
          </a:p>
          <a:p>
            <a:r>
              <a:rPr lang="en-US" sz="3200" dirty="0"/>
              <a:t>By </a:t>
            </a:r>
            <a:r>
              <a:rPr lang="en-US" sz="3200" dirty="0">
                <a:hlinkClick r:id="rId2"/>
              </a:rPr>
              <a:t>Andy Behrens</a:t>
            </a:r>
            <a:endParaRPr lang="en-US" sz="3200" dirty="0"/>
          </a:p>
          <a:p>
            <a:endParaRPr lang="en-US" sz="3200" dirty="0"/>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256349"/>
            <a:ext cx="1905000" cy="283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419600" y="0"/>
            <a:ext cx="4419600" cy="5909310"/>
          </a:xfrm>
          <a:prstGeom prst="rect">
            <a:avLst/>
          </a:prstGeom>
          <a:noFill/>
        </p:spPr>
        <p:txBody>
          <a:bodyPr wrap="square" rtlCol="0">
            <a:spAutoFit/>
          </a:bodyPr>
          <a:lstStyle/>
          <a:p>
            <a:r>
              <a:rPr lang="en-US" dirty="0"/>
              <a:t>Meet Kevin Pugh, 12-year-old couch potato. Now meet Cromwell, his part beagle, part potato chip dog. Kevin’s looking forward to spending his summer doing as little as possible. Unfortunately, Kevin’s father, former Chicago Bears star player/super-sports fanatic, Howie Pugh, feels differently. So does Cromwell, who has suddenly and mysteriously developed a fascination with agility competitions: running up seesaws, leaping over hurdles, soaring through hoops (sometimes). If he has to do anything, Kevin would rather do something for newly obsessed Cromwell, but dog agility lessons do not constitute a sport in his father’s mind, so football camp it is. Until some well-timed events collide, literally, and soon Kevin’s found a way for he and Cromwell to take classes, and the upstart Team Cromwell is born.</a:t>
            </a:r>
          </a:p>
          <a:p>
            <a:endParaRPr lang="en-US" dirty="0"/>
          </a:p>
        </p:txBody>
      </p:sp>
    </p:spTree>
    <p:extLst>
      <p:ext uri="{BB962C8B-B14F-4D97-AF65-F5344CB8AC3E}">
        <p14:creationId xmlns:p14="http://schemas.microsoft.com/office/powerpoint/2010/main" val="19555544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1600200"/>
            <a:ext cx="2706687" cy="2362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09600" y="3319523"/>
            <a:ext cx="5257800" cy="3077766"/>
          </a:xfrm>
          <a:prstGeom prst="rect">
            <a:avLst/>
          </a:prstGeom>
        </p:spPr>
        <p:txBody>
          <a:bodyPr wrap="square">
            <a:spAutoFit/>
          </a:bodyPr>
          <a:lstStyle/>
          <a:p>
            <a:r>
              <a:rPr lang="en-US" sz="3200" dirty="0"/>
              <a:t>By Raymond </a:t>
            </a:r>
            <a:r>
              <a:rPr lang="en-US" sz="3200" dirty="0" err="1" smtClean="0"/>
              <a:t>Bial</a:t>
            </a:r>
            <a:endParaRPr lang="en-US" sz="3200" dirty="0" smtClean="0"/>
          </a:p>
          <a:p>
            <a:pPr algn="ctr"/>
            <a:r>
              <a:rPr lang="en-US" sz="5400" b="1" dirty="0" smtClean="0"/>
              <a:t>Where </a:t>
            </a:r>
            <a:r>
              <a:rPr lang="en-US" sz="5400" b="1" dirty="0"/>
              <a:t>Lincoln </a:t>
            </a:r>
            <a:r>
              <a:rPr lang="en-US" sz="5400" b="1" dirty="0" smtClean="0"/>
              <a:t>Walked</a:t>
            </a:r>
            <a:endParaRPr lang="en-US" sz="5400" dirty="0" smtClean="0"/>
          </a:p>
          <a:p>
            <a:endParaRPr lang="en-US" sz="5400" dirty="0"/>
          </a:p>
        </p:txBody>
      </p:sp>
      <p:sp>
        <p:nvSpPr>
          <p:cNvPr id="2" name="TextBox 1"/>
          <p:cNvSpPr txBox="1"/>
          <p:nvPr/>
        </p:nvSpPr>
        <p:spPr>
          <a:xfrm>
            <a:off x="609600" y="457201"/>
            <a:ext cx="3429000" cy="2585323"/>
          </a:xfrm>
          <a:prstGeom prst="rect">
            <a:avLst/>
          </a:prstGeom>
          <a:noFill/>
        </p:spPr>
        <p:txBody>
          <a:bodyPr wrap="square" rtlCol="0">
            <a:spAutoFit/>
          </a:bodyPr>
          <a:lstStyle/>
          <a:p>
            <a:r>
              <a:rPr lang="en-US" dirty="0" smtClean="0"/>
              <a:t>Told </a:t>
            </a:r>
            <a:r>
              <a:rPr lang="en-US" dirty="0"/>
              <a:t>with a sense of immediacy that helps kids relate to history, this brilliant full-color photo-essay takes readers on a journey over the back roads of Illinois, Kentucky and Indiana, to where Lincoln actually walked and shows them the </a:t>
            </a:r>
            <a:r>
              <a:rPr lang="en-US" dirty="0" smtClean="0"/>
              <a:t>places </a:t>
            </a:r>
            <a:r>
              <a:rPr lang="en-US" dirty="0"/>
              <a:t>Lincoln lived and worked as they are today. </a:t>
            </a:r>
          </a:p>
        </p:txBody>
      </p:sp>
    </p:spTree>
    <p:extLst>
      <p:ext uri="{BB962C8B-B14F-4D97-AF65-F5344CB8AC3E}">
        <p14:creationId xmlns:p14="http://schemas.microsoft.com/office/powerpoint/2010/main" val="1236362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648200"/>
            <a:ext cx="8229600" cy="2308324"/>
          </a:xfrm>
          <a:prstGeom prst="rect">
            <a:avLst/>
          </a:prstGeom>
          <a:noFill/>
        </p:spPr>
        <p:txBody>
          <a:bodyPr wrap="square" rtlCol="0">
            <a:spAutoFit/>
          </a:bodyPr>
          <a:lstStyle/>
          <a:p>
            <a:pPr algn="ctr"/>
            <a:r>
              <a:rPr lang="en-US" sz="4000" b="1" dirty="0" smtClean="0"/>
              <a:t>Rachel </a:t>
            </a:r>
            <a:r>
              <a:rPr lang="en-US" sz="4000" b="1" dirty="0"/>
              <a:t>Carson and Her Book </a:t>
            </a:r>
            <a:endParaRPr lang="en-US" sz="4000" b="1" dirty="0" smtClean="0"/>
          </a:p>
          <a:p>
            <a:pPr algn="ctr"/>
            <a:r>
              <a:rPr lang="en-US" sz="4000" b="1" dirty="0" smtClean="0"/>
              <a:t>That </a:t>
            </a:r>
            <a:r>
              <a:rPr lang="en-US" sz="4000" b="1" dirty="0"/>
              <a:t>Changed the World                                     </a:t>
            </a:r>
            <a:endParaRPr lang="en-US" sz="4000" dirty="0"/>
          </a:p>
          <a:p>
            <a:pPr algn="ctr"/>
            <a:r>
              <a:rPr lang="en-US" sz="3200" dirty="0"/>
              <a:t>By </a:t>
            </a:r>
            <a:r>
              <a:rPr lang="en-US" sz="3200" dirty="0">
                <a:hlinkClick r:id="rId2"/>
              </a:rPr>
              <a:t>Laurie </a:t>
            </a:r>
            <a:r>
              <a:rPr lang="en-US" sz="3200" dirty="0" err="1">
                <a:hlinkClick r:id="rId2"/>
              </a:rPr>
              <a:t>Lawlor</a:t>
            </a:r>
            <a:r>
              <a:rPr lang="en-US" sz="3200" dirty="0"/>
              <a:t>, </a:t>
            </a:r>
            <a:r>
              <a:rPr lang="en-US" sz="3200" dirty="0" err="1"/>
              <a:t>il</a:t>
            </a:r>
            <a:r>
              <a:rPr lang="en-US" sz="3200" dirty="0"/>
              <a:t> </a:t>
            </a:r>
            <a:r>
              <a:rPr lang="en-US" sz="3200" dirty="0">
                <a:hlinkClick r:id="rId3"/>
              </a:rPr>
              <a:t>Laura </a:t>
            </a:r>
            <a:r>
              <a:rPr lang="en-US" sz="3200" dirty="0" err="1">
                <a:hlinkClick r:id="rId3"/>
              </a:rPr>
              <a:t>Beingessner</a:t>
            </a:r>
            <a:endParaRPr lang="en-US" sz="3200" dirty="0"/>
          </a:p>
          <a:p>
            <a:endParaRPr lang="en-US" sz="3200" dirty="0"/>
          </a:p>
        </p:txBody>
      </p:sp>
      <p:pic>
        <p:nvPicPr>
          <p:cNvPr id="1536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52400"/>
            <a:ext cx="3193651" cy="2916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95800" y="533400"/>
            <a:ext cx="3657600" cy="2308324"/>
          </a:xfrm>
          <a:prstGeom prst="rect">
            <a:avLst/>
          </a:prstGeom>
          <a:noFill/>
        </p:spPr>
        <p:txBody>
          <a:bodyPr wrap="square" rtlCol="0">
            <a:spAutoFit/>
          </a:bodyPr>
          <a:lstStyle/>
          <a:p>
            <a:r>
              <a:rPr lang="en-US" dirty="0"/>
              <a:t>Once you are aware of the wonder and beauty of earth, you will want to learn about it," wrote Carson, the pioneering environmentalist and author of "Silent Spring," the book that woke people up to the harmful impact humans are having on the planet. </a:t>
            </a:r>
          </a:p>
        </p:txBody>
      </p:sp>
      <p:sp>
        <p:nvSpPr>
          <p:cNvPr id="5" name="TextBox 4"/>
          <p:cNvSpPr txBox="1"/>
          <p:nvPr/>
        </p:nvSpPr>
        <p:spPr>
          <a:xfrm>
            <a:off x="533400" y="3505200"/>
            <a:ext cx="6781800" cy="584775"/>
          </a:xfrm>
          <a:prstGeom prst="rect">
            <a:avLst/>
          </a:prstGeom>
          <a:noFill/>
        </p:spPr>
        <p:txBody>
          <a:bodyPr wrap="square" rtlCol="0">
            <a:spAutoFit/>
          </a:bodyPr>
          <a:lstStyle/>
          <a:p>
            <a:r>
              <a:rPr lang="en-US" sz="3200" dirty="0" smtClean="0"/>
              <a:t>STEM</a:t>
            </a:r>
            <a:endParaRPr lang="en-US" sz="3200" dirty="0"/>
          </a:p>
        </p:txBody>
      </p:sp>
    </p:spTree>
    <p:extLst>
      <p:ext uri="{BB962C8B-B14F-4D97-AF65-F5344CB8AC3E}">
        <p14:creationId xmlns:p14="http://schemas.microsoft.com/office/powerpoint/2010/main" val="306010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990600"/>
            <a:ext cx="6705600" cy="1015663"/>
          </a:xfrm>
          <a:prstGeom prst="rect">
            <a:avLst/>
          </a:prstGeom>
          <a:noFill/>
        </p:spPr>
        <p:txBody>
          <a:bodyPr wrap="square" rtlCol="0">
            <a:spAutoFit/>
          </a:bodyPr>
          <a:lstStyle/>
          <a:p>
            <a:r>
              <a:rPr lang="en-US" sz="6000" dirty="0" smtClean="0"/>
              <a:t>BIRTH – FOUR YEARS</a:t>
            </a:r>
            <a:endParaRPr lang="en-US" sz="6000" dirty="0"/>
          </a:p>
        </p:txBody>
      </p:sp>
    </p:spTree>
    <p:extLst>
      <p:ext uri="{BB962C8B-B14F-4D97-AF65-F5344CB8AC3E}">
        <p14:creationId xmlns:p14="http://schemas.microsoft.com/office/powerpoint/2010/main" val="26828122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79187" y="2771412"/>
            <a:ext cx="2694104" cy="314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38200" y="685800"/>
            <a:ext cx="7162800" cy="1815882"/>
          </a:xfrm>
          <a:prstGeom prst="rect">
            <a:avLst/>
          </a:prstGeom>
          <a:noFill/>
        </p:spPr>
        <p:txBody>
          <a:bodyPr wrap="square" rtlCol="0">
            <a:spAutoFit/>
          </a:bodyPr>
          <a:lstStyle/>
          <a:p>
            <a:pPr algn="ctr"/>
            <a:r>
              <a:rPr lang="en-US" sz="4000" b="1" dirty="0" smtClean="0"/>
              <a:t>Charlie </a:t>
            </a:r>
            <a:r>
              <a:rPr lang="en-US" sz="4000" b="1" dirty="0"/>
              <a:t>Collier, Snoop For Hire: </a:t>
            </a:r>
            <a:endParaRPr lang="en-US" sz="4000" b="1" dirty="0" smtClean="0"/>
          </a:p>
          <a:p>
            <a:pPr algn="ctr"/>
            <a:r>
              <a:rPr lang="en-US" sz="4000" b="1" dirty="0" smtClean="0"/>
              <a:t>The </a:t>
            </a:r>
            <a:r>
              <a:rPr lang="en-US" sz="4000" b="1" dirty="0"/>
              <a:t>Homemade Stuffing Caper </a:t>
            </a:r>
            <a:endParaRPr lang="en-US" sz="4000" dirty="0"/>
          </a:p>
          <a:p>
            <a:pPr algn="ctr"/>
            <a:endParaRPr lang="en-US" sz="3200" dirty="0"/>
          </a:p>
        </p:txBody>
      </p:sp>
      <p:sp>
        <p:nvSpPr>
          <p:cNvPr id="7" name="TextBox 6"/>
          <p:cNvSpPr txBox="1"/>
          <p:nvPr/>
        </p:nvSpPr>
        <p:spPr>
          <a:xfrm>
            <a:off x="695195" y="1821480"/>
            <a:ext cx="3429000" cy="954107"/>
          </a:xfrm>
          <a:prstGeom prst="rect">
            <a:avLst/>
          </a:prstGeom>
          <a:noFill/>
        </p:spPr>
        <p:txBody>
          <a:bodyPr wrap="square" rtlCol="0">
            <a:spAutoFit/>
          </a:bodyPr>
          <a:lstStyle/>
          <a:p>
            <a:r>
              <a:rPr lang="en-US" sz="2800" dirty="0"/>
              <a:t>By </a:t>
            </a:r>
            <a:r>
              <a:rPr lang="en-US" sz="2800" dirty="0">
                <a:hlinkClick r:id="rId3"/>
              </a:rPr>
              <a:t>John V. </a:t>
            </a:r>
            <a:r>
              <a:rPr lang="en-US" sz="2800" dirty="0" err="1">
                <a:hlinkClick r:id="rId3"/>
              </a:rPr>
              <a:t>Madormo</a:t>
            </a:r>
            <a:endParaRPr lang="en-US" sz="2800" dirty="0"/>
          </a:p>
          <a:p>
            <a:endParaRPr lang="en-US" sz="2800" dirty="0"/>
          </a:p>
        </p:txBody>
      </p:sp>
      <p:sp>
        <p:nvSpPr>
          <p:cNvPr id="2" name="TextBox 1"/>
          <p:cNvSpPr txBox="1"/>
          <p:nvPr/>
        </p:nvSpPr>
        <p:spPr>
          <a:xfrm>
            <a:off x="695195" y="2370219"/>
            <a:ext cx="4267200" cy="4524315"/>
          </a:xfrm>
          <a:prstGeom prst="rect">
            <a:avLst/>
          </a:prstGeom>
          <a:noFill/>
        </p:spPr>
        <p:txBody>
          <a:bodyPr wrap="square" rtlCol="0">
            <a:spAutoFit/>
          </a:bodyPr>
          <a:lstStyle/>
          <a:p>
            <a:r>
              <a:rPr lang="en-US" dirty="0"/>
              <a:t>Charlie Collier is a whiz when it comes to brain teasers and word problems. He's also the go-to guy when friends and teachers find themselves in a pickle, but lately Charlie finds himself yearning for a big score. So he puts up signs around the school and waits in his parents' garage to see what mysteries stumble in. And one does! Soon Charlie finds himself hot on the trail of an evildoer and realizes he'll need more than smarts to solve this case. With the help of his trusty sidekick Henry, new client Scarlett, and code-cracking grandmother Charlie puts his reasoning skills to the ultimate test. But will that be enough to unravel this dangerous caper?</a:t>
            </a:r>
          </a:p>
        </p:txBody>
      </p:sp>
    </p:spTree>
    <p:extLst>
      <p:ext uri="{BB962C8B-B14F-4D97-AF65-F5344CB8AC3E}">
        <p14:creationId xmlns:p14="http://schemas.microsoft.com/office/powerpoint/2010/main" val="42653694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5410200"/>
            <a:ext cx="6477000" cy="1015663"/>
          </a:xfrm>
          <a:prstGeom prst="rect">
            <a:avLst/>
          </a:prstGeom>
          <a:noFill/>
        </p:spPr>
        <p:txBody>
          <a:bodyPr wrap="square" rtlCol="0">
            <a:spAutoFit/>
          </a:bodyPr>
          <a:lstStyle/>
          <a:p>
            <a:pPr algn="ctr"/>
            <a:r>
              <a:rPr lang="en-US" sz="6000" b="1" dirty="0" smtClean="0"/>
              <a:t>DARWIN </a:t>
            </a:r>
            <a:r>
              <a:rPr lang="en-US" sz="6000" dirty="0" smtClean="0"/>
              <a:t> </a:t>
            </a:r>
          </a:p>
        </p:txBody>
      </p:sp>
      <p:sp>
        <p:nvSpPr>
          <p:cNvPr id="5" name="TextBox 4"/>
          <p:cNvSpPr txBox="1"/>
          <p:nvPr/>
        </p:nvSpPr>
        <p:spPr>
          <a:xfrm>
            <a:off x="381000" y="609600"/>
            <a:ext cx="8305800" cy="861774"/>
          </a:xfrm>
          <a:prstGeom prst="rect">
            <a:avLst/>
          </a:prstGeom>
          <a:noFill/>
        </p:spPr>
        <p:txBody>
          <a:bodyPr wrap="square" rtlCol="0">
            <a:spAutoFit/>
          </a:bodyPr>
          <a:lstStyle/>
          <a:p>
            <a:r>
              <a:rPr lang="en-US" i="1" dirty="0"/>
              <a:t> </a:t>
            </a:r>
            <a:r>
              <a:rPr lang="en-US" i="1" dirty="0" smtClean="0"/>
              <a:t>STEM Title</a:t>
            </a:r>
            <a:endParaRPr lang="en-US" i="1" dirty="0"/>
          </a:p>
          <a:p>
            <a:r>
              <a:rPr lang="en-US" sz="3200" dirty="0"/>
              <a:t>By </a:t>
            </a:r>
            <a:r>
              <a:rPr lang="en-US" sz="3200" dirty="0">
                <a:hlinkClick r:id="rId2"/>
              </a:rPr>
              <a:t>Alice B. </a:t>
            </a:r>
            <a:r>
              <a:rPr lang="en-US" sz="3200" dirty="0" err="1">
                <a:hlinkClick r:id="rId2"/>
              </a:rPr>
              <a:t>McGinty</a:t>
            </a:r>
            <a:r>
              <a:rPr lang="en-US" sz="3200" dirty="0"/>
              <a:t>, </a:t>
            </a:r>
            <a:r>
              <a:rPr lang="en-US" sz="3200" dirty="0" err="1"/>
              <a:t>il</a:t>
            </a:r>
            <a:r>
              <a:rPr lang="en-US" sz="3200" dirty="0"/>
              <a:t> </a:t>
            </a:r>
            <a:r>
              <a:rPr lang="en-US" sz="3200" dirty="0">
                <a:hlinkClick r:id="rId3"/>
              </a:rPr>
              <a:t>Mary </a:t>
            </a:r>
            <a:r>
              <a:rPr lang="en-US" sz="3200" dirty="0" err="1">
                <a:hlinkClick r:id="rId3"/>
              </a:rPr>
              <a:t>Azarian</a:t>
            </a:r>
            <a:endParaRPr lang="en-US" sz="3200" dirty="0"/>
          </a:p>
        </p:txBody>
      </p:sp>
      <p:pic>
        <p:nvPicPr>
          <p:cNvPr id="174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9800" y="1752600"/>
            <a:ext cx="2362200" cy="344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90600" y="1981200"/>
            <a:ext cx="4572000" cy="3139321"/>
          </a:xfrm>
          <a:prstGeom prst="rect">
            <a:avLst/>
          </a:prstGeom>
          <a:noFill/>
        </p:spPr>
        <p:txBody>
          <a:bodyPr wrap="square" rtlCol="0">
            <a:spAutoFit/>
          </a:bodyPr>
          <a:lstStyle/>
          <a:p>
            <a:r>
              <a:rPr lang="en-US" dirty="0"/>
              <a:t>Filled with the fascinating words of Charles Darwin—designed as handwritten entries—this picture book biography reveals the assembling of a profound idea: the survival of the fittest. Two hundred years after his birth, more than 150 years after the publication of his Origin of Species, this thought-provoking, splendidly illustrated account invites us into the private thoughts, hopes and fears of a soul who forever changed the way we see the world.</a:t>
            </a:r>
          </a:p>
        </p:txBody>
      </p:sp>
    </p:spTree>
    <p:extLst>
      <p:ext uri="{BB962C8B-B14F-4D97-AF65-F5344CB8AC3E}">
        <p14:creationId xmlns:p14="http://schemas.microsoft.com/office/powerpoint/2010/main" val="36830692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5563874"/>
            <a:ext cx="6629400" cy="1077218"/>
          </a:xfrm>
          <a:prstGeom prst="rect">
            <a:avLst/>
          </a:prstGeom>
          <a:noFill/>
        </p:spPr>
        <p:txBody>
          <a:bodyPr wrap="square" rtlCol="0">
            <a:spAutoFit/>
          </a:bodyPr>
          <a:lstStyle/>
          <a:p>
            <a:pPr algn="ctr"/>
            <a:r>
              <a:rPr lang="en-US" sz="3200" b="1" dirty="0"/>
              <a:t>GUYKU: A Year of Haiku for Boys </a:t>
            </a:r>
            <a:endParaRPr lang="en-US" sz="3200" dirty="0"/>
          </a:p>
          <a:p>
            <a:pPr algn="ctr"/>
            <a:r>
              <a:rPr lang="en-US" sz="3200" dirty="0"/>
              <a:t>By </a:t>
            </a:r>
            <a:r>
              <a:rPr lang="en-US" sz="3200" dirty="0">
                <a:hlinkClick r:id="rId2"/>
              </a:rPr>
              <a:t>Bob </a:t>
            </a:r>
            <a:r>
              <a:rPr lang="en-US" sz="3200" dirty="0" err="1">
                <a:hlinkClick r:id="rId2"/>
              </a:rPr>
              <a:t>Raczka</a:t>
            </a:r>
            <a:r>
              <a:rPr lang="en-US" sz="3200" dirty="0"/>
              <a:t>, </a:t>
            </a:r>
            <a:r>
              <a:rPr lang="en-US" sz="3200" dirty="0" err="1"/>
              <a:t>il</a:t>
            </a:r>
            <a:r>
              <a:rPr lang="en-US" sz="3200" dirty="0"/>
              <a:t> </a:t>
            </a:r>
            <a:r>
              <a:rPr lang="en-US" sz="3200" dirty="0">
                <a:hlinkClick r:id="rId3"/>
              </a:rPr>
              <a:t>Peter H. Reynolds</a:t>
            </a:r>
            <a:endParaRPr lang="en-US" sz="3200" dirty="0"/>
          </a:p>
        </p:txBody>
      </p:sp>
      <p:pic>
        <p:nvPicPr>
          <p:cNvPr id="1843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371600"/>
            <a:ext cx="3200399" cy="3184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524000" y="609600"/>
            <a:ext cx="5943600" cy="923330"/>
          </a:xfrm>
          <a:prstGeom prst="rect">
            <a:avLst/>
          </a:prstGeom>
          <a:noFill/>
        </p:spPr>
        <p:txBody>
          <a:bodyPr wrap="square" rtlCol="0">
            <a:spAutoFit/>
          </a:bodyPr>
          <a:lstStyle/>
          <a:p>
            <a:r>
              <a:rPr lang="en-US" dirty="0"/>
              <a:t>The wind and I play</a:t>
            </a:r>
            <a:br>
              <a:rPr lang="en-US" dirty="0"/>
            </a:br>
            <a:r>
              <a:rPr lang="en-US" dirty="0"/>
              <a:t>tug-of-war with my new kite.</a:t>
            </a:r>
            <a:br>
              <a:rPr lang="en-US" dirty="0"/>
            </a:br>
            <a:r>
              <a:rPr lang="en-US" dirty="0"/>
              <a:t>		           The wind is winning.</a:t>
            </a:r>
          </a:p>
        </p:txBody>
      </p:sp>
      <p:sp>
        <p:nvSpPr>
          <p:cNvPr id="2" name="TextBox 1"/>
          <p:cNvSpPr txBox="1"/>
          <p:nvPr/>
        </p:nvSpPr>
        <p:spPr>
          <a:xfrm>
            <a:off x="533400" y="1828801"/>
            <a:ext cx="4648200" cy="3693319"/>
          </a:xfrm>
          <a:prstGeom prst="rect">
            <a:avLst/>
          </a:prstGeom>
          <a:noFill/>
        </p:spPr>
        <p:txBody>
          <a:bodyPr wrap="square" rtlCol="0">
            <a:spAutoFit/>
          </a:bodyPr>
          <a:lstStyle/>
          <a:p>
            <a:r>
              <a:rPr lang="en-US" dirty="0"/>
              <a:t>When you’re a guy, nature is one big playground—no matter what the season. There are puddles to splash in the spring, pine trees to climb in the summer, maple seeds to catch in the fall, and icicles to swordfight with in the winter.   Nature also has a way of making a guy appreciate important stuff—like how many rocks it takes to dam up a stream, or how much snow equals a day off from school.  So what kind of poetry best captures these special moments, at a length that lets guys get right back to tree-climbing and kite-flying? Why, </a:t>
            </a:r>
            <a:r>
              <a:rPr lang="en-US" dirty="0" err="1"/>
              <a:t>guyku</a:t>
            </a:r>
            <a:r>
              <a:rPr lang="en-US" dirty="0"/>
              <a:t>, of course!</a:t>
            </a:r>
          </a:p>
        </p:txBody>
      </p:sp>
    </p:spTree>
    <p:extLst>
      <p:ext uri="{BB962C8B-B14F-4D97-AF65-F5344CB8AC3E}">
        <p14:creationId xmlns:p14="http://schemas.microsoft.com/office/powerpoint/2010/main" val="25408733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905000" y="2209800"/>
            <a:ext cx="5181600" cy="2362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590800" y="2743200"/>
            <a:ext cx="3733800" cy="923330"/>
          </a:xfrm>
          <a:prstGeom prst="rect">
            <a:avLst/>
          </a:prstGeom>
          <a:noFill/>
        </p:spPr>
        <p:txBody>
          <a:bodyPr wrap="square" rtlCol="0">
            <a:spAutoFit/>
          </a:bodyPr>
          <a:lstStyle/>
          <a:p>
            <a:pPr algn="ctr"/>
            <a:r>
              <a:rPr lang="en-US" sz="5400" b="1" dirty="0" smtClean="0"/>
              <a:t>GRADES 6-8</a:t>
            </a:r>
            <a:endParaRPr lang="en-US" sz="5400" b="1" dirty="0"/>
          </a:p>
        </p:txBody>
      </p:sp>
    </p:spTree>
    <p:extLst>
      <p:ext uri="{BB962C8B-B14F-4D97-AF65-F5344CB8AC3E}">
        <p14:creationId xmlns:p14="http://schemas.microsoft.com/office/powerpoint/2010/main" val="38334359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685800"/>
            <a:ext cx="7010400" cy="1938992"/>
          </a:xfrm>
          <a:prstGeom prst="rect">
            <a:avLst/>
          </a:prstGeom>
          <a:noFill/>
        </p:spPr>
        <p:txBody>
          <a:bodyPr wrap="square" rtlCol="0">
            <a:spAutoFit/>
          </a:bodyPr>
          <a:lstStyle/>
          <a:p>
            <a:r>
              <a:rPr lang="en-US" sz="4000" dirty="0"/>
              <a:t>The </a:t>
            </a:r>
            <a:r>
              <a:rPr lang="en-US" sz="4000" dirty="0" smtClean="0"/>
              <a:t>Testing</a:t>
            </a:r>
          </a:p>
          <a:p>
            <a:r>
              <a:rPr lang="en-US" sz="4000" dirty="0"/>
              <a:t>By </a:t>
            </a:r>
            <a:r>
              <a:rPr lang="en-US" sz="4000" dirty="0">
                <a:hlinkClick r:id="rId2"/>
              </a:rPr>
              <a:t>Joelle Charbonneau</a:t>
            </a:r>
            <a:endParaRPr lang="en-US" sz="4000" dirty="0"/>
          </a:p>
          <a:p>
            <a:endParaRPr lang="en-US" sz="40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2660429"/>
            <a:ext cx="2209800" cy="3409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57600" y="2133600"/>
            <a:ext cx="5029200" cy="4801314"/>
          </a:xfrm>
          <a:prstGeom prst="rect">
            <a:avLst/>
          </a:prstGeom>
          <a:noFill/>
        </p:spPr>
        <p:txBody>
          <a:bodyPr wrap="square" rtlCol="0">
            <a:spAutoFit/>
          </a:bodyPr>
          <a:lstStyle/>
          <a:p>
            <a:r>
              <a:rPr lang="en-US" dirty="0"/>
              <a:t>The Seven Stages War left much of the planet a charred wasteland. The future belongs to the next generation’s chosen few who must rebuild it.  But to enter this elite group, candidates must first pass The Testing—their one chance at a college education and a rewarding career.</a:t>
            </a:r>
          </a:p>
          <a:p>
            <a:r>
              <a:rPr lang="en-US" dirty="0"/>
              <a:t>Cia Vale is honored to be chosen as a Testing candidate; eager to prove her worthiness as a University student and future leader of the United Commonwealth. But on the eve of her departure, her father’s advice hints at a darker side to her upcoming studies – trust no one. But surely she can trust Tomas, her handsome childhood friend who offers an alliance? Tomas, who seems to care more about her with the passing of every grueling (and deadly) day of the Testing. To survive, Cia must choose:  love without truth or life without trust.</a:t>
            </a:r>
          </a:p>
        </p:txBody>
      </p:sp>
    </p:spTree>
    <p:extLst>
      <p:ext uri="{BB962C8B-B14F-4D97-AF65-F5344CB8AC3E}">
        <p14:creationId xmlns:p14="http://schemas.microsoft.com/office/powerpoint/2010/main" val="6726156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7800" y="685800"/>
            <a:ext cx="6172200" cy="2308324"/>
          </a:xfrm>
          <a:prstGeom prst="rect">
            <a:avLst/>
          </a:prstGeom>
          <a:noFill/>
        </p:spPr>
        <p:txBody>
          <a:bodyPr wrap="square" rtlCol="0">
            <a:spAutoFit/>
          </a:bodyPr>
          <a:lstStyle/>
          <a:p>
            <a:pPr algn="ctr"/>
            <a:r>
              <a:rPr lang="en-US" sz="3600" b="1" dirty="0"/>
              <a:t>Volcano!: The Icelandic Eruption of 2010 and Other Hot, Smoky, Fierce, and Fiery Mountains </a:t>
            </a:r>
            <a:endParaRPr lang="en-US" sz="36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743200"/>
            <a:ext cx="2508250" cy="2761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28600" y="5541822"/>
            <a:ext cx="5715000" cy="707886"/>
          </a:xfrm>
          <a:prstGeom prst="rect">
            <a:avLst/>
          </a:prstGeom>
          <a:noFill/>
        </p:spPr>
        <p:txBody>
          <a:bodyPr wrap="square" rtlCol="0">
            <a:spAutoFit/>
          </a:bodyPr>
          <a:lstStyle/>
          <a:p>
            <a:pPr algn="ctr"/>
            <a:r>
              <a:rPr lang="en-US" sz="2000" b="1" i="1" dirty="0" smtClean="0"/>
              <a:t>STEM title  </a:t>
            </a:r>
            <a:r>
              <a:rPr lang="en-US" sz="2000" dirty="0"/>
              <a:t>By </a:t>
            </a:r>
            <a:r>
              <a:rPr lang="en-US" sz="2000" dirty="0">
                <a:hlinkClick r:id="rId3"/>
              </a:rPr>
              <a:t>Judith </a:t>
            </a:r>
            <a:r>
              <a:rPr lang="en-US" sz="2000" dirty="0" err="1">
                <a:hlinkClick r:id="rId3"/>
              </a:rPr>
              <a:t>Fradin</a:t>
            </a:r>
            <a:r>
              <a:rPr lang="en-US" sz="2000" dirty="0"/>
              <a:t> and </a:t>
            </a:r>
            <a:r>
              <a:rPr lang="en-US" sz="2000" dirty="0">
                <a:hlinkClick r:id="rId4"/>
              </a:rPr>
              <a:t>Dennis </a:t>
            </a:r>
            <a:r>
              <a:rPr lang="en-US" sz="2000" dirty="0" err="1">
                <a:hlinkClick r:id="rId4"/>
              </a:rPr>
              <a:t>Fradin</a:t>
            </a:r>
            <a:endParaRPr lang="en-US" sz="2000" dirty="0"/>
          </a:p>
          <a:p>
            <a:endParaRPr lang="en-US" sz="2000" b="1" i="1" dirty="0"/>
          </a:p>
        </p:txBody>
      </p:sp>
      <p:sp>
        <p:nvSpPr>
          <p:cNvPr id="2" name="TextBox 1"/>
          <p:cNvSpPr txBox="1"/>
          <p:nvPr/>
        </p:nvSpPr>
        <p:spPr>
          <a:xfrm>
            <a:off x="3352800" y="3124200"/>
            <a:ext cx="5257800" cy="2031325"/>
          </a:xfrm>
          <a:prstGeom prst="rect">
            <a:avLst/>
          </a:prstGeom>
          <a:noFill/>
        </p:spPr>
        <p:txBody>
          <a:bodyPr wrap="square" rtlCol="0">
            <a:spAutoFit/>
          </a:bodyPr>
          <a:lstStyle/>
          <a:p>
            <a:r>
              <a:rPr lang="en-US" dirty="0"/>
              <a:t>True-life accounts from a wide variety of people, including scientists, sightseers, and </a:t>
            </a:r>
            <a:r>
              <a:rPr lang="en-US" dirty="0" err="1" smtClean="0"/>
              <a:t>thril</a:t>
            </a:r>
            <a:r>
              <a:rPr lang="en-US" dirty="0" smtClean="0"/>
              <a:t> </a:t>
            </a:r>
            <a:r>
              <a:rPr lang="en-US" dirty="0" err="1" smtClean="0"/>
              <a:t>lseekers</a:t>
            </a:r>
            <a:r>
              <a:rPr lang="en-US" dirty="0"/>
              <a:t>, add to the compelling readability of this book that gives readers both a historical perspective on the human experience of volcanoes and a scientific perspective on why they occur and what scientists are doing to help people stay out of the way.</a:t>
            </a:r>
          </a:p>
        </p:txBody>
      </p:sp>
    </p:spTree>
    <p:extLst>
      <p:ext uri="{BB962C8B-B14F-4D97-AF65-F5344CB8AC3E}">
        <p14:creationId xmlns:p14="http://schemas.microsoft.com/office/powerpoint/2010/main" val="90809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99164" y="228601"/>
            <a:ext cx="4572000" cy="3508653"/>
          </a:xfrm>
          <a:prstGeom prst="rect">
            <a:avLst/>
          </a:prstGeom>
          <a:noFill/>
        </p:spPr>
        <p:txBody>
          <a:bodyPr wrap="square" rtlCol="0">
            <a:spAutoFit/>
          </a:bodyPr>
          <a:lstStyle/>
          <a:p>
            <a:endParaRPr lang="en-US" sz="4400" b="1" dirty="0" smtClean="0"/>
          </a:p>
          <a:p>
            <a:r>
              <a:rPr lang="en-US" sz="4400" b="1" dirty="0"/>
              <a:t>The Bully </a:t>
            </a:r>
            <a:r>
              <a:rPr lang="en-US" sz="4400" b="1" dirty="0" smtClean="0"/>
              <a:t>Book</a:t>
            </a:r>
          </a:p>
          <a:p>
            <a:r>
              <a:rPr lang="en-US" sz="2800" dirty="0" smtClean="0"/>
              <a:t>By </a:t>
            </a:r>
            <a:r>
              <a:rPr lang="en-US" sz="2800" dirty="0">
                <a:hlinkClick r:id="rId2"/>
              </a:rPr>
              <a:t>Eric Kahn Gale</a:t>
            </a:r>
            <a:endParaRPr lang="en-US" sz="2800" dirty="0"/>
          </a:p>
          <a:p>
            <a:endParaRPr lang="en-US" sz="4400" b="1" dirty="0" smtClean="0"/>
          </a:p>
          <a:p>
            <a:endParaRPr lang="en-US" sz="4400" dirty="0" smtClean="0"/>
          </a:p>
          <a:p>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2408908"/>
            <a:ext cx="2286000" cy="303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648200" y="2224242"/>
            <a:ext cx="3810000" cy="3139321"/>
          </a:xfrm>
          <a:prstGeom prst="rect">
            <a:avLst/>
          </a:prstGeom>
          <a:noFill/>
        </p:spPr>
        <p:txBody>
          <a:bodyPr wrap="square" rtlCol="0">
            <a:spAutoFit/>
          </a:bodyPr>
          <a:lstStyle/>
          <a:p>
            <a:r>
              <a:rPr lang="en-US" dirty="0"/>
              <a:t>What is The Bully Book?  Part mystery, part tragedy, part comedy.   When the author was eleven, he was bullied. This book is loosely based on incidents that happened to him in sixth grade. </a:t>
            </a:r>
          </a:p>
          <a:p>
            <a:r>
              <a:rPr lang="en-US" dirty="0"/>
              <a:t>Eric Haskins, the new sixth-grade bully target, is searching for answers. And unlike many of us who experienced something awful growing up, he finds them. Though they may not be what he expected. </a:t>
            </a:r>
          </a:p>
        </p:txBody>
      </p:sp>
    </p:spTree>
    <p:extLst>
      <p:ext uri="{BB962C8B-B14F-4D97-AF65-F5344CB8AC3E}">
        <p14:creationId xmlns:p14="http://schemas.microsoft.com/office/powerpoint/2010/main" val="28991801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838200"/>
            <a:ext cx="6705600" cy="1477328"/>
          </a:xfrm>
          <a:prstGeom prst="rect">
            <a:avLst/>
          </a:prstGeom>
          <a:noFill/>
        </p:spPr>
        <p:txBody>
          <a:bodyPr wrap="square" rtlCol="0">
            <a:spAutoFit/>
          </a:bodyPr>
          <a:lstStyle/>
          <a:p>
            <a:r>
              <a:rPr lang="en-US" sz="4400" b="1" dirty="0" smtClean="0"/>
              <a:t>The </a:t>
            </a:r>
            <a:r>
              <a:rPr lang="en-US" sz="4400" b="1" dirty="0"/>
              <a:t>Fourth Stall </a:t>
            </a:r>
            <a:endParaRPr lang="en-US" sz="4400" dirty="0"/>
          </a:p>
          <a:p>
            <a:r>
              <a:rPr lang="en-US" sz="2800" dirty="0" smtClean="0"/>
              <a:t>By </a:t>
            </a:r>
            <a:r>
              <a:rPr lang="en-US" sz="2800" dirty="0">
                <a:hlinkClick r:id="rId2"/>
              </a:rPr>
              <a:t>Chris </a:t>
            </a:r>
            <a:r>
              <a:rPr lang="en-US" sz="2800" dirty="0" err="1">
                <a:hlinkClick r:id="rId2"/>
              </a:rPr>
              <a:t>Rylander</a:t>
            </a:r>
            <a:endParaRPr lang="en-US" sz="2800" dirty="0"/>
          </a:p>
          <a:p>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2667000"/>
            <a:ext cx="2428875" cy="3615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429000" y="2362200"/>
            <a:ext cx="4343400" cy="4524315"/>
          </a:xfrm>
          <a:prstGeom prst="rect">
            <a:avLst/>
          </a:prstGeom>
          <a:noFill/>
        </p:spPr>
        <p:txBody>
          <a:bodyPr wrap="square" rtlCol="0">
            <a:spAutoFit/>
          </a:bodyPr>
          <a:lstStyle/>
          <a:p>
            <a:r>
              <a:rPr lang="en-US" dirty="0"/>
              <a:t>Middle school just got a lot more criminal. </a:t>
            </a:r>
          </a:p>
          <a:p>
            <a:r>
              <a:rPr lang="en-US" dirty="0"/>
              <a:t>Do you need something? Mac can get it for you. It’s what he does. He and his best friend and business manager, Vince. Their methods might sometimes run afoul of the law, or at least the school code of conduct, but if you have a problem, if no one else can help, and if you can pay him, Mac is on your side. His office is located in the East Wing boy’s bathroom, fourth stall from the high window. And business is booming. </a:t>
            </a:r>
          </a:p>
          <a:p>
            <a:r>
              <a:rPr lang="en-US" dirty="0"/>
              <a:t>Or at least it was, until this particular Monday. Because this Monday is when Mac and Vince find out that the trouble with solving everyone else’s problems is there’s no one left to solve yours. </a:t>
            </a:r>
          </a:p>
        </p:txBody>
      </p:sp>
    </p:spTree>
    <p:extLst>
      <p:ext uri="{BB962C8B-B14F-4D97-AF65-F5344CB8AC3E}">
        <p14:creationId xmlns:p14="http://schemas.microsoft.com/office/powerpoint/2010/main" val="136194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nodeType="clickEffect">
                                  <p:stCondLst>
                                    <p:cond delay="0"/>
                                  </p:stCondLst>
                                  <p:childTnLst>
                                    <p:anim calcmode="discrete" valueType="str">
                                      <p:cBhvr override="childStyle">
                                        <p:cTn id="6" dur="2000" fill="hold"/>
                                        <p:tgtEl>
                                          <p:spTgt spid="3">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nodeType="clickEffect">
                                  <p:stCondLst>
                                    <p:cond delay="0"/>
                                  </p:stCondLst>
                                  <p:childTnLst>
                                    <p:anim calcmode="discrete" valueType="str">
                                      <p:cBhvr override="childStyle">
                                        <p:cTn id="10" dur="2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8496" y="76200"/>
            <a:ext cx="5307904" cy="2123658"/>
          </a:xfrm>
          <a:prstGeom prst="rect">
            <a:avLst/>
          </a:prstGeom>
          <a:noFill/>
        </p:spPr>
        <p:txBody>
          <a:bodyPr wrap="square" rtlCol="0">
            <a:spAutoFit/>
          </a:bodyPr>
          <a:lstStyle/>
          <a:p>
            <a:pPr algn="ctr"/>
            <a:r>
              <a:rPr lang="en-US" sz="4800" b="1" dirty="0"/>
              <a:t>One </a:t>
            </a:r>
            <a:r>
              <a:rPr lang="en-US" sz="4800" b="1" dirty="0" smtClean="0"/>
              <a:t>Came Home</a:t>
            </a:r>
          </a:p>
          <a:p>
            <a:pPr algn="ctr"/>
            <a:r>
              <a:rPr lang="en-US" sz="3600" dirty="0" smtClean="0"/>
              <a:t>By </a:t>
            </a:r>
            <a:r>
              <a:rPr lang="en-US" sz="3600" dirty="0" smtClean="0">
                <a:hlinkClick r:id="rId2"/>
              </a:rPr>
              <a:t>Amy Timberlake</a:t>
            </a:r>
            <a:endParaRPr lang="en-US" sz="3600" dirty="0"/>
          </a:p>
          <a:p>
            <a:pPr algn="ctr"/>
            <a:endParaRPr lang="en-US" sz="4800"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1310154"/>
            <a:ext cx="2590800" cy="3997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6596" y="1447800"/>
            <a:ext cx="5231704" cy="4524315"/>
          </a:xfrm>
          <a:prstGeom prst="rect">
            <a:avLst/>
          </a:prstGeom>
          <a:noFill/>
        </p:spPr>
        <p:txBody>
          <a:bodyPr wrap="square" rtlCol="0">
            <a:spAutoFit/>
          </a:bodyPr>
          <a:lstStyle/>
          <a:p>
            <a:r>
              <a:rPr lang="en-US" dirty="0"/>
              <a:t>In the town of Placid, Wisconsin, in 1871, Georgie Burkhardt is known for two things: her uncanny aim with a rifle and her habit of speaking her mind plainly.</a:t>
            </a:r>
          </a:p>
          <a:p>
            <a:r>
              <a:rPr lang="en-US" dirty="0"/>
              <a:t>But when Georgie blurts out something she shouldn't, her older sister Agatha flees, running off with a pack of "</a:t>
            </a:r>
            <a:r>
              <a:rPr lang="en-US" dirty="0" err="1"/>
              <a:t>pigeoners</a:t>
            </a:r>
            <a:r>
              <a:rPr lang="en-US" dirty="0"/>
              <a:t>" trailing the passenger pigeon migration. And when the sheriff returns to town with an unidentifiable body—wearing Agatha's blue-green ball gown—everyone assumes the worst. Except Georgie. Refusing to believe the facts that are laid down (and coffined) before her, Georgie sets out on a journey to find her sister. She will track every last clue and shred of evidence to bring Agatha home. Yet even with resolute determination and her trusty Springfield single-shot, Georgie is not prepared for what she faces on the western frontier.</a:t>
            </a:r>
          </a:p>
        </p:txBody>
      </p:sp>
    </p:spTree>
    <p:extLst>
      <p:ext uri="{BB962C8B-B14F-4D97-AF65-F5344CB8AC3E}">
        <p14:creationId xmlns:p14="http://schemas.microsoft.com/office/powerpoint/2010/main" val="601796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95800" y="0"/>
            <a:ext cx="4114800" cy="3908762"/>
          </a:xfrm>
          <a:prstGeom prst="rect">
            <a:avLst/>
          </a:prstGeom>
          <a:noFill/>
        </p:spPr>
        <p:txBody>
          <a:bodyPr wrap="square" rtlCol="0">
            <a:spAutoFit/>
          </a:bodyPr>
          <a:lstStyle/>
          <a:p>
            <a:pPr algn="ctr"/>
            <a:r>
              <a:rPr lang="en-US" sz="4800" b="1" dirty="0"/>
              <a:t>The Running Dream </a:t>
            </a:r>
            <a:endParaRPr lang="en-US" sz="4800" b="1" dirty="0" smtClean="0"/>
          </a:p>
          <a:p>
            <a:pPr algn="ctr"/>
            <a:endParaRPr lang="en-US" sz="4800" dirty="0" smtClean="0"/>
          </a:p>
          <a:p>
            <a:pPr algn="ctr"/>
            <a:r>
              <a:rPr lang="en-US" sz="3200" dirty="0"/>
              <a:t>By </a:t>
            </a:r>
            <a:r>
              <a:rPr lang="en-US" sz="3200" dirty="0" err="1">
                <a:hlinkClick r:id="rId2"/>
              </a:rPr>
              <a:t>Wendelin</a:t>
            </a:r>
            <a:r>
              <a:rPr lang="en-US" sz="3200" dirty="0">
                <a:hlinkClick r:id="rId2"/>
              </a:rPr>
              <a:t> Van </a:t>
            </a:r>
            <a:r>
              <a:rPr lang="en-US" sz="3200" dirty="0" err="1">
                <a:hlinkClick r:id="rId2"/>
              </a:rPr>
              <a:t>Draanen</a:t>
            </a:r>
            <a:endParaRPr lang="en-US" sz="3200" dirty="0"/>
          </a:p>
          <a:p>
            <a:pPr algn="ctr"/>
            <a:endParaRPr lang="en-US" sz="4000"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0"/>
            <a:ext cx="2362200" cy="3566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28600" y="3428998"/>
            <a:ext cx="8686800" cy="3416320"/>
          </a:xfrm>
          <a:prstGeom prst="rect">
            <a:avLst/>
          </a:prstGeom>
        </p:spPr>
        <p:txBody>
          <a:bodyPr wrap="square">
            <a:spAutoFit/>
          </a:bodyPr>
          <a:lstStyle/>
          <a:p>
            <a:r>
              <a:rPr lang="en-US" dirty="0"/>
              <a:t>By </a:t>
            </a:r>
            <a:r>
              <a:rPr lang="en-US" dirty="0" err="1"/>
              <a:t>Wendelin</a:t>
            </a:r>
            <a:r>
              <a:rPr lang="en-US" dirty="0"/>
              <a:t> Van </a:t>
            </a:r>
            <a:r>
              <a:rPr lang="en-US" dirty="0" err="1"/>
              <a:t>Draanen</a:t>
            </a:r>
            <a:endParaRPr lang="en-US" dirty="0"/>
          </a:p>
          <a:p>
            <a:r>
              <a:rPr lang="en-US" dirty="0"/>
              <a:t>Jessica thinks her life is over when she loses a leg in a car accident. She's not comforted by the news that she'll be able to walk with the help of a prosthetic leg. Who cares about walking when you live to run?  As she struggles to cope with crutches and a first cyborg-like prosthetic, Jessica feels oddly both in the spotlight and invisible. People who don't know what to say, act like she's not there. Which she could handle better if she weren't now keenly aware that she'd done the same thing herself to a girl with CP named Rosa. A girl who is going to tutor her through all the math she's missed. A girl who sees right into the heart of her.</a:t>
            </a:r>
          </a:p>
          <a:p>
            <a:r>
              <a:rPr lang="en-US" dirty="0"/>
              <a:t>With the support of family, friends, a coach, and her track teammates, Jessica may actually be able to run again. But that's not enough for her now. She doesn't just want to cross finish lines herself—she wants to take Rosa with her.</a:t>
            </a:r>
          </a:p>
        </p:txBody>
      </p:sp>
    </p:spTree>
    <p:extLst>
      <p:ext uri="{BB962C8B-B14F-4D97-AF65-F5344CB8AC3E}">
        <p14:creationId xmlns:p14="http://schemas.microsoft.com/office/powerpoint/2010/main" val="2289196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0" y="2967335"/>
            <a:ext cx="4572000" cy="1569660"/>
          </a:xfrm>
          <a:prstGeom prst="rect">
            <a:avLst/>
          </a:prstGeom>
        </p:spPr>
        <p:txBody>
          <a:bodyPr>
            <a:spAutoFit/>
          </a:bodyPr>
          <a:lstStyle/>
          <a:p>
            <a:pPr algn="ctr"/>
            <a:endParaRPr lang="en-US" sz="2400" b="1" dirty="0" smtClean="0"/>
          </a:p>
          <a:p>
            <a:pPr algn="ctr"/>
            <a:endParaRPr lang="en-US" sz="2400" b="1" dirty="0"/>
          </a:p>
          <a:p>
            <a:pPr algn="ctr"/>
            <a:endParaRPr lang="en-US" sz="2400" b="1" dirty="0" smtClean="0"/>
          </a:p>
          <a:p>
            <a:pPr algn="ctr"/>
            <a:endParaRPr lang="en-US" sz="2400" b="1" dirty="0"/>
          </a:p>
        </p:txBody>
      </p:sp>
      <p:sp>
        <p:nvSpPr>
          <p:cNvPr id="2" name="TextBox 1"/>
          <p:cNvSpPr txBox="1"/>
          <p:nvPr/>
        </p:nvSpPr>
        <p:spPr>
          <a:xfrm>
            <a:off x="228600" y="1066800"/>
            <a:ext cx="8382000" cy="954107"/>
          </a:xfrm>
          <a:prstGeom prst="rect">
            <a:avLst/>
          </a:prstGeom>
          <a:noFill/>
        </p:spPr>
        <p:txBody>
          <a:bodyPr wrap="square" rtlCol="0">
            <a:spAutoFit/>
          </a:bodyPr>
          <a:lstStyle/>
          <a:p>
            <a:pPr algn="ctr"/>
            <a:r>
              <a:rPr lang="en-US" sz="2800" b="1" dirty="0"/>
              <a:t>Cock-A-Doodle-Doo, Creak, Pop-Pop, Moo </a:t>
            </a:r>
          </a:p>
          <a:p>
            <a:pPr algn="ctr"/>
            <a:r>
              <a:rPr lang="en-US" sz="2800" dirty="0"/>
              <a:t>By </a:t>
            </a:r>
            <a:r>
              <a:rPr lang="en-US" sz="2800" dirty="0">
                <a:hlinkClick r:id="rId2"/>
              </a:rPr>
              <a:t>Jim </a:t>
            </a:r>
            <a:r>
              <a:rPr lang="en-US" sz="2800" dirty="0" err="1">
                <a:hlinkClick r:id="rId2"/>
              </a:rPr>
              <a:t>Aylesworth</a:t>
            </a:r>
            <a:r>
              <a:rPr lang="en-US" sz="2800" dirty="0"/>
              <a:t>, </a:t>
            </a:r>
            <a:r>
              <a:rPr lang="en-US" sz="2800" dirty="0" err="1"/>
              <a:t>il</a:t>
            </a:r>
            <a:r>
              <a:rPr lang="en-US" sz="2800" dirty="0"/>
              <a:t> </a:t>
            </a:r>
            <a:r>
              <a:rPr lang="en-US" sz="2800" dirty="0">
                <a:hlinkClick r:id="rId3"/>
              </a:rPr>
              <a:t>Brad Sneed</a:t>
            </a:r>
            <a:r>
              <a:rPr lang="en-US" sz="2800" dirty="0"/>
              <a:t> </a:t>
            </a:r>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9660" y="2361655"/>
            <a:ext cx="2801539" cy="2838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90600" y="5300638"/>
            <a:ext cx="7391400" cy="923330"/>
          </a:xfrm>
          <a:prstGeom prst="rect">
            <a:avLst/>
          </a:prstGeom>
          <a:noFill/>
        </p:spPr>
        <p:txBody>
          <a:bodyPr wrap="square" rtlCol="0">
            <a:spAutoFit/>
          </a:bodyPr>
          <a:lstStyle/>
          <a:p>
            <a:r>
              <a:rPr lang="en-US" dirty="0" smtClean="0"/>
              <a:t>Breakfast </a:t>
            </a:r>
            <a:r>
              <a:rPr lang="en-US" dirty="0"/>
              <a:t>ham pop-pops, cows moo as they're being milked, girls feed clucking hens, and boys split wood--whack! Rhythms, rhyme, and onomatopoeia are used to describe a day in the life of a farm family. </a:t>
            </a:r>
          </a:p>
        </p:txBody>
      </p:sp>
    </p:spTree>
    <p:extLst>
      <p:ext uri="{BB962C8B-B14F-4D97-AF65-F5344CB8AC3E}">
        <p14:creationId xmlns:p14="http://schemas.microsoft.com/office/powerpoint/2010/main" val="8398172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828800"/>
            <a:ext cx="6019800" cy="1754326"/>
          </a:xfrm>
          <a:prstGeom prst="rect">
            <a:avLst/>
          </a:prstGeom>
          <a:noFill/>
        </p:spPr>
        <p:txBody>
          <a:bodyPr wrap="square" rtlCol="0">
            <a:spAutoFit/>
          </a:bodyPr>
          <a:lstStyle/>
          <a:p>
            <a:pPr algn="ctr"/>
            <a:r>
              <a:rPr lang="en-US" sz="5400" b="1" dirty="0" smtClean="0"/>
              <a:t>GRADES</a:t>
            </a:r>
          </a:p>
          <a:p>
            <a:pPr algn="ctr"/>
            <a:r>
              <a:rPr lang="en-US" sz="5400" b="1" dirty="0" smtClean="0"/>
              <a:t>9-12</a:t>
            </a:r>
            <a:endParaRPr lang="en-US" sz="5400" b="1" dirty="0"/>
          </a:p>
        </p:txBody>
      </p:sp>
    </p:spTree>
    <p:extLst>
      <p:ext uri="{BB962C8B-B14F-4D97-AF65-F5344CB8AC3E}">
        <p14:creationId xmlns:p14="http://schemas.microsoft.com/office/powerpoint/2010/main" val="18009159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
            <a:ext cx="4953000" cy="3139321"/>
          </a:xfrm>
          <a:prstGeom prst="rect">
            <a:avLst/>
          </a:prstGeom>
          <a:noFill/>
        </p:spPr>
        <p:txBody>
          <a:bodyPr wrap="square" rtlCol="0">
            <a:spAutoFit/>
          </a:bodyPr>
          <a:lstStyle/>
          <a:p>
            <a:pPr algn="ctr"/>
            <a:r>
              <a:rPr lang="en-US" sz="3600" b="1" dirty="0" smtClean="0"/>
              <a:t>  </a:t>
            </a:r>
            <a:endParaRPr lang="en-US" sz="3600" dirty="0" smtClean="0"/>
          </a:p>
          <a:p>
            <a:pPr algn="ctr"/>
            <a:r>
              <a:rPr lang="en-US" sz="4800" b="1" dirty="0" smtClean="0"/>
              <a:t>Being </a:t>
            </a:r>
            <a:r>
              <a:rPr lang="en-US" sz="4800" b="1" dirty="0"/>
              <a:t>Henry </a:t>
            </a:r>
            <a:r>
              <a:rPr lang="en-US" sz="4800" b="1" dirty="0" smtClean="0"/>
              <a:t>David</a:t>
            </a:r>
          </a:p>
          <a:p>
            <a:pPr algn="ctr"/>
            <a:r>
              <a:rPr lang="en-US" sz="4800" dirty="0"/>
              <a:t>By Cal Armistead</a:t>
            </a:r>
          </a:p>
          <a:p>
            <a:pPr algn="ctr"/>
            <a:r>
              <a:rPr lang="en-US" sz="4800" b="1" dirty="0" smtClean="0"/>
              <a:t> </a:t>
            </a:r>
            <a:endParaRPr lang="en-US" sz="4800" dirty="0"/>
          </a:p>
          <a:p>
            <a:pPr algn="ctr"/>
            <a:endParaRPr 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286000"/>
            <a:ext cx="1946564" cy="2897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327564" y="1981200"/>
            <a:ext cx="5978236" cy="3693319"/>
          </a:xfrm>
          <a:prstGeom prst="rect">
            <a:avLst/>
          </a:prstGeom>
          <a:noFill/>
        </p:spPr>
        <p:txBody>
          <a:bodyPr wrap="square" rtlCol="0">
            <a:spAutoFit/>
          </a:bodyPr>
          <a:lstStyle/>
          <a:p>
            <a:r>
              <a:rPr lang="en-US" dirty="0"/>
              <a:t>Seventeen-year-old "Hank" has found himself at Penn Station in New York City with no memory of anything --who he is, where he came from, why he's running away. His only possession is a worn copy of Walden, by Henry David Thoreau. And so he becomes Henry David-or "Hank" and takes first to the streets, and then to the only destination he can think of--Walden Pond in Concord, Massachusetts. Cal Armistead's remarkable debut novel is about a teen in search of himself. Hank begins to piece together recollections from his past. The only way Hank can discover his present is to face up to the realities of his grievous memories. He must come to terms with the tragedy of his past, to stop running, and to find his way home.</a:t>
            </a:r>
          </a:p>
        </p:txBody>
      </p:sp>
    </p:spTree>
    <p:extLst>
      <p:ext uri="{BB962C8B-B14F-4D97-AF65-F5344CB8AC3E}">
        <p14:creationId xmlns:p14="http://schemas.microsoft.com/office/powerpoint/2010/main" val="28705035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234" y="-1"/>
            <a:ext cx="3429000" cy="2277547"/>
          </a:xfrm>
          <a:prstGeom prst="rect">
            <a:avLst/>
          </a:prstGeom>
          <a:noFill/>
        </p:spPr>
        <p:txBody>
          <a:bodyPr wrap="square" rtlCol="0">
            <a:spAutoFit/>
          </a:bodyPr>
          <a:lstStyle/>
          <a:p>
            <a:pPr algn="ctr"/>
            <a:r>
              <a:rPr lang="en-US" sz="6000" b="1" dirty="0" smtClean="0"/>
              <a:t>Chime</a:t>
            </a:r>
          </a:p>
          <a:p>
            <a:pPr algn="ctr"/>
            <a:r>
              <a:rPr lang="en-US" sz="3200" dirty="0" smtClean="0"/>
              <a:t>By </a:t>
            </a:r>
            <a:r>
              <a:rPr lang="en-US" sz="3200" dirty="0"/>
              <a:t>Franny Billingsley</a:t>
            </a:r>
          </a:p>
          <a:p>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291116"/>
            <a:ext cx="2369585" cy="357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352800" y="685800"/>
            <a:ext cx="5257800" cy="4524315"/>
          </a:xfrm>
          <a:prstGeom prst="rect">
            <a:avLst/>
          </a:prstGeom>
          <a:noFill/>
        </p:spPr>
        <p:txBody>
          <a:bodyPr wrap="square" rtlCol="0">
            <a:spAutoFit/>
          </a:bodyPr>
          <a:lstStyle/>
          <a:p>
            <a:r>
              <a:rPr lang="en-US" dirty="0"/>
              <a:t>Before </a:t>
            </a:r>
            <a:r>
              <a:rPr lang="en-US" dirty="0" err="1"/>
              <a:t>Briony's</a:t>
            </a:r>
            <a:r>
              <a:rPr lang="en-US" dirty="0"/>
              <a:t> stepmother died, she made sure </a:t>
            </a:r>
            <a:r>
              <a:rPr lang="en-US" dirty="0" err="1"/>
              <a:t>Briony</a:t>
            </a:r>
            <a:r>
              <a:rPr lang="en-US" dirty="0"/>
              <a:t> blamed herself for all the family's hardships. Now </a:t>
            </a:r>
            <a:r>
              <a:rPr lang="en-US" dirty="0" err="1"/>
              <a:t>Briony</a:t>
            </a:r>
            <a:r>
              <a:rPr lang="en-US" dirty="0"/>
              <a:t> has worn her guilt for so long it's become a second skin. She often escapes to the swamp, where she tells stories to the Old Ones, the spirits who haunt the marshes. But only witches can see the Old Ones, and in her village, witches are sentenced to death. </a:t>
            </a:r>
            <a:r>
              <a:rPr lang="en-US" dirty="0" err="1"/>
              <a:t>Briony</a:t>
            </a:r>
            <a:r>
              <a:rPr lang="en-US" dirty="0"/>
              <a:t> lives in fear her secret will be found out, even as she believes she deserves the worst kind of punishment.</a:t>
            </a:r>
          </a:p>
          <a:p>
            <a:r>
              <a:rPr lang="en-US" dirty="0"/>
              <a:t>Then </a:t>
            </a:r>
            <a:r>
              <a:rPr lang="en-US" dirty="0" err="1"/>
              <a:t>Eldric</a:t>
            </a:r>
            <a:r>
              <a:rPr lang="en-US" dirty="0"/>
              <a:t> comes along with his golden lion eyes and mane of tawny hair. He's as natural as the sun, and treats her as if she's extraordinary. And everything starts to change. As many secrets as </a:t>
            </a:r>
            <a:r>
              <a:rPr lang="en-US" dirty="0" err="1"/>
              <a:t>Briony</a:t>
            </a:r>
            <a:r>
              <a:rPr lang="en-US" dirty="0"/>
              <a:t> has been holding, there are secrets even she doesn't know. </a:t>
            </a:r>
          </a:p>
          <a:p>
            <a:endParaRPr lang="en-US" dirty="0"/>
          </a:p>
        </p:txBody>
      </p:sp>
    </p:spTree>
    <p:extLst>
      <p:ext uri="{BB962C8B-B14F-4D97-AF65-F5344CB8AC3E}">
        <p14:creationId xmlns:p14="http://schemas.microsoft.com/office/powerpoint/2010/main" val="17993460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53876"/>
            <a:ext cx="8458200" cy="2308324"/>
          </a:xfrm>
          <a:prstGeom prst="rect">
            <a:avLst/>
          </a:prstGeom>
          <a:noFill/>
        </p:spPr>
        <p:txBody>
          <a:bodyPr wrap="square" rtlCol="0">
            <a:spAutoFit/>
          </a:bodyPr>
          <a:lstStyle/>
          <a:p>
            <a:pPr algn="ctr"/>
            <a:r>
              <a:rPr lang="en-US" sz="7200" b="1" dirty="0" smtClean="0"/>
              <a:t>Serendipity </a:t>
            </a:r>
            <a:r>
              <a:rPr lang="en-US" sz="7200" b="1" dirty="0"/>
              <a:t>Market </a:t>
            </a:r>
            <a:endParaRPr lang="en-US" sz="7200" dirty="0"/>
          </a:p>
          <a:p>
            <a:pPr algn="ctr"/>
            <a:endParaRPr lang="en-US" sz="7200" dirty="0" smtClean="0"/>
          </a:p>
        </p:txBody>
      </p:sp>
      <p:sp>
        <p:nvSpPr>
          <p:cNvPr id="5" name="Rectangle 4"/>
          <p:cNvSpPr/>
          <p:nvPr/>
        </p:nvSpPr>
        <p:spPr>
          <a:xfrm>
            <a:off x="2438400" y="1066800"/>
            <a:ext cx="3759324" cy="1200329"/>
          </a:xfrm>
          <a:prstGeom prst="rect">
            <a:avLst/>
          </a:prstGeom>
        </p:spPr>
        <p:txBody>
          <a:bodyPr wrap="square">
            <a:spAutoFit/>
          </a:bodyPr>
          <a:lstStyle/>
          <a:p>
            <a:pPr algn="ctr"/>
            <a:r>
              <a:rPr lang="en-US" sz="3600" dirty="0"/>
              <a:t>By </a:t>
            </a:r>
            <a:r>
              <a:rPr lang="en-US" sz="3600" dirty="0">
                <a:hlinkClick r:id="rId2"/>
              </a:rPr>
              <a:t>Penny </a:t>
            </a:r>
            <a:r>
              <a:rPr lang="en-US" sz="3600" dirty="0" err="1">
                <a:hlinkClick r:id="rId2"/>
              </a:rPr>
              <a:t>Blubaugh</a:t>
            </a:r>
            <a:endParaRPr lang="en-US" sz="3600" dirty="0"/>
          </a:p>
          <a:p>
            <a:pPr algn="ctr"/>
            <a:endParaRPr lang="en-US" sz="3600" b="1" dirty="0"/>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362200"/>
            <a:ext cx="2290330" cy="3260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581400" y="1868648"/>
            <a:ext cx="4572000" cy="4247317"/>
          </a:xfrm>
          <a:prstGeom prst="rect">
            <a:avLst/>
          </a:prstGeom>
          <a:noFill/>
        </p:spPr>
        <p:txBody>
          <a:bodyPr wrap="square" rtlCol="0">
            <a:spAutoFit/>
          </a:bodyPr>
          <a:lstStyle/>
          <a:p>
            <a:r>
              <a:rPr lang="en-US" dirty="0"/>
              <a:t>The world is filled with magic, if you know where to look. . . . </a:t>
            </a:r>
          </a:p>
          <a:p>
            <a:r>
              <a:rPr lang="en-US" dirty="0"/>
              <a:t>When Toby breathes on Mama Inez's bird-shaped invitations, giving them the power to fly, plans for the Serendipity Market begin. Eleven honored guests travel from afar to share their stories in the storytellers' tent. Each tale proves what Mama Inez knows—that magic is everywhere. Sometimes it shows itself subtly—a ray of sun glinting on a gold coin, or a girl picking a rose without getting pricked by the thorn—and sometimes it makes itself known with trumpets and fireworks. But when real magic is combined with the magic of storytelling, it can change the world. </a:t>
            </a:r>
          </a:p>
        </p:txBody>
      </p:sp>
    </p:spTree>
    <p:extLst>
      <p:ext uri="{BB962C8B-B14F-4D97-AF65-F5344CB8AC3E}">
        <p14:creationId xmlns:p14="http://schemas.microsoft.com/office/powerpoint/2010/main" val="11094344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8915400" cy="1323439"/>
          </a:xfrm>
          <a:prstGeom prst="rect">
            <a:avLst/>
          </a:prstGeom>
          <a:noFill/>
        </p:spPr>
        <p:txBody>
          <a:bodyPr wrap="square" rtlCol="0">
            <a:spAutoFit/>
          </a:bodyPr>
          <a:lstStyle/>
          <a:p>
            <a:pPr algn="ctr"/>
            <a:r>
              <a:rPr lang="en-US" sz="4000" b="1" dirty="0"/>
              <a:t>Hollywood on Lake Michigan: 100+ Years of Chicago and the Movies </a:t>
            </a:r>
            <a:r>
              <a:rPr lang="en-US" sz="4000" dirty="0" smtClean="0"/>
              <a:t> </a:t>
            </a:r>
            <a:endParaRPr lang="en-US" sz="4000" dirty="0"/>
          </a:p>
        </p:txBody>
      </p:sp>
      <p:sp>
        <p:nvSpPr>
          <p:cNvPr id="5" name="TextBox 4"/>
          <p:cNvSpPr txBox="1"/>
          <p:nvPr/>
        </p:nvSpPr>
        <p:spPr>
          <a:xfrm>
            <a:off x="990600" y="5029200"/>
            <a:ext cx="6934200" cy="1200329"/>
          </a:xfrm>
          <a:prstGeom prst="rect">
            <a:avLst/>
          </a:prstGeom>
          <a:noFill/>
        </p:spPr>
        <p:txBody>
          <a:bodyPr wrap="square" rtlCol="0">
            <a:spAutoFit/>
          </a:bodyPr>
          <a:lstStyle/>
          <a:p>
            <a:endParaRPr lang="en-US" sz="2400" dirty="0" smtClean="0"/>
          </a:p>
          <a:p>
            <a:endParaRPr lang="en-US" sz="2400" dirty="0"/>
          </a:p>
          <a:p>
            <a:r>
              <a:rPr lang="en-US" sz="2400" dirty="0" smtClean="0"/>
              <a:t>By </a:t>
            </a:r>
            <a:r>
              <a:rPr lang="en-US" sz="2400" dirty="0">
                <a:hlinkClick r:id="rId2"/>
              </a:rPr>
              <a:t>Michael Corcoran</a:t>
            </a:r>
            <a:r>
              <a:rPr lang="en-US" sz="2400" dirty="0"/>
              <a:t> and </a:t>
            </a:r>
            <a:r>
              <a:rPr lang="en-US" sz="2400" dirty="0">
                <a:hlinkClick r:id="rId3"/>
              </a:rPr>
              <a:t>Arnie Bernstein</a:t>
            </a:r>
            <a:endParaRPr lang="en-US" sz="2400" dirty="0"/>
          </a:p>
        </p:txBody>
      </p:sp>
      <p:pic>
        <p:nvPicPr>
          <p:cNvPr id="102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1286013"/>
            <a:ext cx="2399866" cy="373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743200" y="1323439"/>
            <a:ext cx="5867400" cy="3970318"/>
          </a:xfrm>
          <a:prstGeom prst="rect">
            <a:avLst/>
          </a:prstGeom>
          <a:noFill/>
        </p:spPr>
        <p:txBody>
          <a:bodyPr wrap="square" rtlCol="0">
            <a:spAutoFit/>
          </a:bodyPr>
          <a:lstStyle/>
          <a:p>
            <a:r>
              <a:rPr lang="en-US" dirty="0"/>
              <a:t>Ranging from the dawn of the silent era to today’s blockbusters and independent films, this revamped second edition chronicles the significant contributions by Chicago and Chicagoans to more than a century of American filmmaking. Among the Windy City’s unique honors in this history are the development of film technology by early major players </a:t>
            </a:r>
            <a:r>
              <a:rPr lang="en-US" dirty="0" err="1"/>
              <a:t>Essanay</a:t>
            </a:r>
            <a:r>
              <a:rPr lang="en-US" dirty="0"/>
              <a:t> Film Manufacturing Company and the Selig </a:t>
            </a:r>
            <a:r>
              <a:rPr lang="en-US" dirty="0" err="1"/>
              <a:t>Polyscope</a:t>
            </a:r>
            <a:r>
              <a:rPr lang="en-US" dirty="0"/>
              <a:t> Company; the first African American–owned and operated film studios; the birthplace of gore flicks; the origination and growth of movie palaces; and the importance of the Second City, Goodman, and Steppenwolf theaters as training grounds for the industry’s best comedic and dramatic talent. Readers will relish behind-the-scenes stories.</a:t>
            </a:r>
          </a:p>
        </p:txBody>
      </p:sp>
    </p:spTree>
    <p:extLst>
      <p:ext uri="{BB962C8B-B14F-4D97-AF65-F5344CB8AC3E}">
        <p14:creationId xmlns:p14="http://schemas.microsoft.com/office/powerpoint/2010/main" val="2358687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90800" y="457201"/>
            <a:ext cx="3124200" cy="2062103"/>
          </a:xfrm>
          <a:prstGeom prst="rect">
            <a:avLst/>
          </a:prstGeom>
          <a:noFill/>
        </p:spPr>
        <p:txBody>
          <a:bodyPr wrap="square" rtlCol="0">
            <a:spAutoFit/>
          </a:bodyPr>
          <a:lstStyle/>
          <a:p>
            <a:pPr algn="ctr"/>
            <a:r>
              <a:rPr lang="en-US" sz="4800" b="1" dirty="0" smtClean="0"/>
              <a:t>Good Girls</a:t>
            </a:r>
          </a:p>
          <a:p>
            <a:pPr algn="ctr"/>
            <a:r>
              <a:rPr lang="en-US" sz="3200" dirty="0"/>
              <a:t>By </a:t>
            </a:r>
            <a:r>
              <a:rPr lang="en-US" sz="3200" dirty="0">
                <a:hlinkClick r:id="rId2"/>
              </a:rPr>
              <a:t>Laura Ruby</a:t>
            </a:r>
            <a:endParaRPr lang="en-US" sz="3200" dirty="0"/>
          </a:p>
          <a:p>
            <a:pPr algn="ctr"/>
            <a:r>
              <a:rPr lang="en-US" sz="4800" b="1" dirty="0" smtClean="0"/>
              <a:t> </a:t>
            </a:r>
            <a:endParaRPr lang="en-US" sz="4800" dirty="0"/>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628" y="1219200"/>
            <a:ext cx="2191543" cy="3332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90800" y="2362200"/>
            <a:ext cx="6096000" cy="2585323"/>
          </a:xfrm>
          <a:prstGeom prst="rect">
            <a:avLst/>
          </a:prstGeom>
          <a:noFill/>
        </p:spPr>
        <p:txBody>
          <a:bodyPr wrap="square" rtlCol="0">
            <a:spAutoFit/>
          </a:bodyPr>
          <a:lstStyle/>
          <a:p>
            <a:r>
              <a:rPr lang="en-US" dirty="0"/>
              <a:t>Audrey Porter is a "good girl" a good student, a great daughter, an amazing friend. She's also the last person anyone expects to be hanging out with Luke </a:t>
            </a:r>
            <a:r>
              <a:rPr lang="en-US" dirty="0" err="1"/>
              <a:t>DeSalvio</a:t>
            </a:r>
            <a:r>
              <a:rPr lang="en-US" dirty="0"/>
              <a:t>, the hottest guy at Audrey's school. But Luke is a liar, a player, a dream, and Audrey knows it. She dumps him at her friend's Halloween party with no intention of looking back. But everyone else is looking </a:t>
            </a:r>
            <a:r>
              <a:rPr lang="en-US" dirty="0" err="1"/>
              <a:t>looking</a:t>
            </a:r>
            <a:r>
              <a:rPr lang="en-US" dirty="0"/>
              <a:t> at a mysterious and humiliating photograph that has popped up on cell phones and computers. But who took it? And why? And how will she ever live it down?</a:t>
            </a:r>
          </a:p>
        </p:txBody>
      </p:sp>
    </p:spTree>
    <p:extLst>
      <p:ext uri="{BB962C8B-B14F-4D97-AF65-F5344CB8AC3E}">
        <p14:creationId xmlns:p14="http://schemas.microsoft.com/office/powerpoint/2010/main" val="16603904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81400" y="172015"/>
            <a:ext cx="5334000" cy="2246769"/>
          </a:xfrm>
          <a:prstGeom prst="rect">
            <a:avLst/>
          </a:prstGeom>
          <a:noFill/>
        </p:spPr>
        <p:txBody>
          <a:bodyPr wrap="square" rtlCol="0">
            <a:spAutoFit/>
          </a:bodyPr>
          <a:lstStyle/>
          <a:p>
            <a:r>
              <a:rPr lang="en-US" sz="2800" b="1" dirty="0" smtClean="0"/>
              <a:t>The </a:t>
            </a:r>
            <a:r>
              <a:rPr lang="en-US" sz="2800" b="1" dirty="0" err="1" smtClean="0"/>
              <a:t>Espressologist</a:t>
            </a:r>
            <a:r>
              <a:rPr lang="en-US" sz="2800" b="1" dirty="0" smtClean="0"/>
              <a:t> </a:t>
            </a:r>
            <a:endParaRPr lang="en-US" sz="2800" dirty="0"/>
          </a:p>
          <a:p>
            <a:pPr algn="ctr"/>
            <a:r>
              <a:rPr lang="en-US" sz="2800" b="1" dirty="0" smtClean="0"/>
              <a:t> </a:t>
            </a:r>
            <a:r>
              <a:rPr lang="en-US" sz="2800" dirty="0"/>
              <a:t>By </a:t>
            </a:r>
            <a:r>
              <a:rPr lang="en-US" sz="2800" dirty="0">
                <a:hlinkClick r:id="rId2"/>
              </a:rPr>
              <a:t>Kristina Springer</a:t>
            </a:r>
            <a:endParaRPr lang="en-US" sz="2800" dirty="0"/>
          </a:p>
          <a:p>
            <a:pPr algn="ctr"/>
            <a:endParaRPr lang="en-US" sz="6600" dirty="0" smtClean="0"/>
          </a:p>
          <a:p>
            <a:endParaRPr lang="en-US" dirty="0"/>
          </a:p>
        </p:txBody>
      </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447800"/>
            <a:ext cx="2743200" cy="414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97266" y="993575"/>
            <a:ext cx="5029200" cy="5909310"/>
          </a:xfrm>
          <a:prstGeom prst="rect">
            <a:avLst/>
          </a:prstGeom>
          <a:noFill/>
        </p:spPr>
        <p:txBody>
          <a:bodyPr wrap="square" rtlCol="0">
            <a:spAutoFit/>
          </a:bodyPr>
          <a:lstStyle/>
          <a:p>
            <a:r>
              <a:rPr lang="en-US" dirty="0"/>
              <a:t>What’s your drink of choice? Is it a small pumpkin spice latte? Then you’re lots of fun and a bit sassy. Or a medium </a:t>
            </a:r>
            <a:r>
              <a:rPr lang="en-US" dirty="0" err="1"/>
              <a:t>americano</a:t>
            </a:r>
            <a:r>
              <a:rPr lang="en-US" dirty="0"/>
              <a:t>? You prefer simplicity in life. Or perhaps it’s a small decaf soy sugar-free hazelnut </a:t>
            </a:r>
            <a:r>
              <a:rPr lang="en-US" dirty="0" err="1"/>
              <a:t>caffe</a:t>
            </a:r>
            <a:r>
              <a:rPr lang="en-US" dirty="0"/>
              <a:t> latte? Some might call you a yuppie. Seventeen-year-old barista Jane Turner has this theory that you can tell a lot about a person by their regular coffee drink. She scribbles it all down in a notebook and calls it </a:t>
            </a:r>
            <a:r>
              <a:rPr lang="en-US" dirty="0" err="1"/>
              <a:t>Espressology</a:t>
            </a:r>
            <a:r>
              <a:rPr lang="en-US" dirty="0"/>
              <a:t>. So it’s not a totally crazy idea when Jane starts hooking up some of her friends based on their coffee orders. Like her best friend, </a:t>
            </a:r>
            <a:r>
              <a:rPr lang="en-US" dirty="0" err="1"/>
              <a:t>Em</a:t>
            </a:r>
            <a:r>
              <a:rPr lang="en-US" dirty="0"/>
              <a:t>, a medium hot chocolate, and Cam, a toffee nut latte. But when her boss, Derek, gets wind of Jane’s </a:t>
            </a:r>
            <a:r>
              <a:rPr lang="en-US" dirty="0" err="1"/>
              <a:t>Espressology</a:t>
            </a:r>
            <a:r>
              <a:rPr lang="en-US" dirty="0"/>
              <a:t>, he makes it an in-store holiday promotion, promising customers their perfect matches for the price of their favorite coffee. Things are going better than Derek could ever have hoped, so why is Jane so freaked out? Does it have anything to do with </a:t>
            </a:r>
            <a:r>
              <a:rPr lang="en-US" dirty="0" err="1"/>
              <a:t>Em</a:t>
            </a:r>
            <a:r>
              <a:rPr lang="en-US" dirty="0"/>
              <a:t> dating Cam? She’s the one who set them up! She should be happy for them, right?</a:t>
            </a:r>
          </a:p>
        </p:txBody>
      </p:sp>
    </p:spTree>
    <p:extLst>
      <p:ext uri="{BB962C8B-B14F-4D97-AF65-F5344CB8AC3E}">
        <p14:creationId xmlns:p14="http://schemas.microsoft.com/office/powerpoint/2010/main" val="15222695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Point Star 1"/>
          <p:cNvSpPr/>
          <p:nvPr/>
        </p:nvSpPr>
        <p:spPr>
          <a:xfrm>
            <a:off x="990600" y="533400"/>
            <a:ext cx="6934200" cy="5638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971800" y="3048000"/>
            <a:ext cx="3200400" cy="1323439"/>
          </a:xfrm>
          <a:prstGeom prst="rect">
            <a:avLst/>
          </a:prstGeom>
          <a:noFill/>
        </p:spPr>
        <p:txBody>
          <a:bodyPr wrap="square" rtlCol="0">
            <a:spAutoFit/>
          </a:bodyPr>
          <a:lstStyle/>
          <a:p>
            <a:pPr algn="ctr"/>
            <a:r>
              <a:rPr lang="en-US" sz="8000" dirty="0" smtClean="0"/>
              <a:t>ADULT</a:t>
            </a:r>
            <a:endParaRPr lang="en-US" sz="8000" dirty="0"/>
          </a:p>
        </p:txBody>
      </p:sp>
    </p:spTree>
    <p:extLst>
      <p:ext uri="{BB962C8B-B14F-4D97-AF65-F5344CB8AC3E}">
        <p14:creationId xmlns:p14="http://schemas.microsoft.com/office/powerpoint/2010/main" val="35548925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4343400"/>
            <a:ext cx="8001000" cy="954107"/>
          </a:xfrm>
          <a:prstGeom prst="rect">
            <a:avLst/>
          </a:prstGeom>
          <a:noFill/>
        </p:spPr>
        <p:txBody>
          <a:bodyPr wrap="square" rtlCol="0">
            <a:spAutoFit/>
          </a:bodyPr>
          <a:lstStyle/>
          <a:p>
            <a:r>
              <a:rPr lang="en-US" sz="2800" dirty="0"/>
              <a:t>By </a:t>
            </a:r>
            <a:r>
              <a:rPr lang="en-US" sz="2800" u="sng" dirty="0">
                <a:hlinkClick r:id="rId2"/>
              </a:rPr>
              <a:t>Melanie Benjamin</a:t>
            </a:r>
            <a:endParaRPr lang="en-US" sz="2800" dirty="0"/>
          </a:p>
          <a:p>
            <a:endParaRPr lang="en-US" sz="2800" dirty="0"/>
          </a:p>
        </p:txBody>
      </p:sp>
      <p:sp>
        <p:nvSpPr>
          <p:cNvPr id="4" name="TextBox 3"/>
          <p:cNvSpPr txBox="1"/>
          <p:nvPr/>
        </p:nvSpPr>
        <p:spPr>
          <a:xfrm>
            <a:off x="1905000" y="533400"/>
            <a:ext cx="5257800" cy="830997"/>
          </a:xfrm>
          <a:prstGeom prst="rect">
            <a:avLst/>
          </a:prstGeom>
          <a:noFill/>
        </p:spPr>
        <p:txBody>
          <a:bodyPr wrap="square" rtlCol="0">
            <a:spAutoFit/>
          </a:bodyPr>
          <a:lstStyle/>
          <a:p>
            <a:r>
              <a:rPr lang="en-US" sz="4400" b="1" dirty="0"/>
              <a:t>T</a:t>
            </a:r>
            <a:r>
              <a:rPr lang="en-US" sz="4800" b="1" dirty="0"/>
              <a:t>he Aviator's </a:t>
            </a:r>
            <a:r>
              <a:rPr lang="en-US" sz="4800" b="1" dirty="0" smtClean="0"/>
              <a:t>Wife</a:t>
            </a:r>
            <a:endParaRPr lang="en-US" sz="4800" b="1" dirty="0"/>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450" y="1828800"/>
            <a:ext cx="2591345"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197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4419601"/>
            <a:ext cx="8305800" cy="1938992"/>
          </a:xfrm>
          <a:prstGeom prst="rect">
            <a:avLst/>
          </a:prstGeom>
          <a:noFill/>
        </p:spPr>
        <p:txBody>
          <a:bodyPr wrap="square" rtlCol="0">
            <a:spAutoFit/>
          </a:bodyPr>
          <a:lstStyle/>
          <a:p>
            <a:pPr algn="ctr"/>
            <a:r>
              <a:rPr lang="en-US" sz="4000" b="1" dirty="0" smtClean="0"/>
              <a:t>Salsas </a:t>
            </a:r>
            <a:r>
              <a:rPr lang="en-US" sz="4000" b="1" dirty="0"/>
              <a:t>That Cook: Using Classic Salsas To Enliven Our Favorite Dishes </a:t>
            </a:r>
          </a:p>
          <a:p>
            <a:pPr algn="ctr"/>
            <a:endParaRPr lang="en-US" sz="4000" dirty="0"/>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0052" y="1256721"/>
            <a:ext cx="2802895" cy="314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86000" y="304800"/>
            <a:ext cx="4191000" cy="1323439"/>
          </a:xfrm>
          <a:prstGeom prst="rect">
            <a:avLst/>
          </a:prstGeom>
          <a:noFill/>
        </p:spPr>
        <p:txBody>
          <a:bodyPr wrap="square" rtlCol="0">
            <a:spAutoFit/>
          </a:bodyPr>
          <a:lstStyle/>
          <a:p>
            <a:pPr algn="ctr"/>
            <a:r>
              <a:rPr lang="en-US" sz="4000" dirty="0"/>
              <a:t>By </a:t>
            </a:r>
            <a:r>
              <a:rPr lang="en-US" sz="4000" dirty="0">
                <a:hlinkClick r:id="rId3"/>
              </a:rPr>
              <a:t>Rick </a:t>
            </a:r>
            <a:r>
              <a:rPr lang="en-US" sz="4000" dirty="0" err="1">
                <a:hlinkClick r:id="rId3"/>
              </a:rPr>
              <a:t>Bayless</a:t>
            </a:r>
            <a:endParaRPr lang="en-US" sz="4000" b="1" dirty="0"/>
          </a:p>
          <a:p>
            <a:pPr algn="ctr"/>
            <a:endParaRPr lang="en-US" sz="4000" dirty="0"/>
          </a:p>
        </p:txBody>
      </p:sp>
    </p:spTree>
    <p:extLst>
      <p:ext uri="{BB962C8B-B14F-4D97-AF65-F5344CB8AC3E}">
        <p14:creationId xmlns:p14="http://schemas.microsoft.com/office/powerpoint/2010/main" val="3486627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 name="TB_Image" descr="Cha-Cha Chimp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1542051"/>
            <a:ext cx="3124200" cy="40213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580561" y="298846"/>
            <a:ext cx="6496639"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Cha-Cha Chimps </a:t>
            </a:r>
            <a:endParaRPr kumimoji="0" lang="en-US" alt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By Julia Durango, </a:t>
            </a:r>
            <a:r>
              <a:rPr kumimoji="0" lang="en-US" altLang="en-US" sz="2800" b="0" i="0" u="none" strike="noStrike" cap="none" normalizeH="0" baseline="0" dirty="0" err="1" smtClean="0">
                <a:ln>
                  <a:noFill/>
                </a:ln>
                <a:solidFill>
                  <a:schemeClr val="tx1"/>
                </a:solidFill>
                <a:effectLst/>
                <a:latin typeface="Bookman Old Style" pitchFamily="18" charset="0"/>
                <a:ea typeface="Times New Roman" pitchFamily="18" charset="0"/>
                <a:cs typeface="Times New Roman" pitchFamily="18" charset="0"/>
              </a:rPr>
              <a:t>il</a:t>
            </a:r>
            <a:r>
              <a:rPr kumimoji="0" lang="en-US" altLang="en-US" sz="28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Eleanor Taylor </a:t>
            </a:r>
            <a:endParaRPr kumimoji="0" lang="en-US" alt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TextBox 1"/>
          <p:cNvSpPr txBox="1"/>
          <p:nvPr/>
        </p:nvSpPr>
        <p:spPr>
          <a:xfrm>
            <a:off x="1143000" y="2209800"/>
            <a:ext cx="3048000" cy="2031325"/>
          </a:xfrm>
          <a:prstGeom prst="rect">
            <a:avLst/>
          </a:prstGeom>
          <a:noFill/>
        </p:spPr>
        <p:txBody>
          <a:bodyPr wrap="square" rtlCol="0">
            <a:spAutoFit/>
          </a:bodyPr>
          <a:lstStyle/>
          <a:p>
            <a:r>
              <a:rPr lang="en-US" dirty="0"/>
              <a:t>Counting and dancing go hand in hand at Mambo Jamba's, the place where hippos hokey-pokey and </a:t>
            </a:r>
            <a:r>
              <a:rPr lang="en-US" dirty="0" err="1"/>
              <a:t>meerkats</a:t>
            </a:r>
            <a:r>
              <a:rPr lang="en-US" dirty="0"/>
              <a:t> </a:t>
            </a:r>
            <a:r>
              <a:rPr lang="en-US" dirty="0" err="1"/>
              <a:t>macarena</a:t>
            </a:r>
            <a:r>
              <a:rPr lang="en-US" dirty="0"/>
              <a:t> and ten little chimps do the Cha -- Cha -- Cha until Mama Chimps says, "Time for bed!" </a:t>
            </a:r>
          </a:p>
        </p:txBody>
      </p:sp>
    </p:spTree>
    <p:extLst>
      <p:ext uri="{BB962C8B-B14F-4D97-AF65-F5344CB8AC3E}">
        <p14:creationId xmlns:p14="http://schemas.microsoft.com/office/powerpoint/2010/main" val="33467644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1676400"/>
            <a:ext cx="2819400" cy="3416320"/>
          </a:xfrm>
          <a:prstGeom prst="rect">
            <a:avLst/>
          </a:prstGeom>
          <a:noFill/>
        </p:spPr>
        <p:txBody>
          <a:bodyPr wrap="square" rtlCol="0">
            <a:spAutoFit/>
          </a:bodyPr>
          <a:lstStyle/>
          <a:p>
            <a:pPr algn="ctr"/>
            <a:r>
              <a:rPr lang="en-US" sz="5400" b="1" dirty="0"/>
              <a:t> Killing in the </a:t>
            </a:r>
            <a:r>
              <a:rPr lang="en-US" sz="5400" b="1" dirty="0" smtClean="0"/>
              <a:t>Hills</a:t>
            </a:r>
          </a:p>
          <a:p>
            <a:pPr algn="ctr"/>
            <a:r>
              <a:rPr lang="en-US" sz="3600" dirty="0"/>
              <a:t>By </a:t>
            </a:r>
            <a:r>
              <a:rPr lang="en-US" sz="3600" dirty="0">
                <a:hlinkClick r:id="rId2"/>
              </a:rPr>
              <a:t>Julia Keller</a:t>
            </a:r>
            <a:endParaRPr lang="en-US" sz="3600" dirty="0"/>
          </a:p>
          <a:p>
            <a:pPr algn="ctr"/>
            <a:r>
              <a:rPr lang="en-US" sz="5400" b="1" dirty="0" smtClean="0"/>
              <a:t>  </a:t>
            </a:r>
            <a:endParaRPr lang="en-US" sz="5400" dirty="0"/>
          </a:p>
          <a:p>
            <a:endParaRPr lang="en-US" dirty="0"/>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1371600"/>
            <a:ext cx="2743200" cy="414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65976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831273"/>
            <a:ext cx="6400800" cy="5632311"/>
          </a:xfrm>
          <a:prstGeom prst="rect">
            <a:avLst/>
          </a:prstGeom>
          <a:noFill/>
        </p:spPr>
        <p:txBody>
          <a:bodyPr wrap="square" rtlCol="0">
            <a:spAutoFit/>
          </a:bodyPr>
          <a:lstStyle/>
          <a:p>
            <a:pPr algn="ctr"/>
            <a:r>
              <a:rPr lang="en-US" sz="4000" b="1" dirty="0"/>
              <a:t>The Supremes at Earl's </a:t>
            </a:r>
            <a:endParaRPr lang="en-US" sz="4000" b="1" dirty="0" smtClean="0"/>
          </a:p>
          <a:p>
            <a:pPr algn="ctr"/>
            <a:r>
              <a:rPr lang="en-US" sz="4000" b="1" dirty="0" smtClean="0"/>
              <a:t>All-You-Can-Eat </a:t>
            </a:r>
          </a:p>
          <a:p>
            <a:pPr algn="ctr"/>
            <a:endParaRPr lang="en-US" sz="4000" b="1" dirty="0"/>
          </a:p>
          <a:p>
            <a:pPr algn="ctr"/>
            <a:endParaRPr lang="en-US" sz="4000" b="1" dirty="0" smtClean="0"/>
          </a:p>
          <a:p>
            <a:pPr algn="ctr"/>
            <a:endParaRPr lang="en-US" sz="4000" b="1" dirty="0"/>
          </a:p>
          <a:p>
            <a:pPr algn="ctr"/>
            <a:endParaRPr lang="en-US" sz="4000" b="1" dirty="0" smtClean="0"/>
          </a:p>
          <a:p>
            <a:pPr algn="ctr"/>
            <a:endParaRPr lang="en-US" sz="4000" dirty="0" smtClean="0"/>
          </a:p>
          <a:p>
            <a:endParaRPr lang="en-US" sz="4000" dirty="0"/>
          </a:p>
          <a:p>
            <a:pPr algn="ctr"/>
            <a:r>
              <a:rPr lang="en-US" sz="3200" dirty="0" smtClean="0"/>
              <a:t>By </a:t>
            </a:r>
            <a:r>
              <a:rPr lang="en-US" sz="3200" dirty="0">
                <a:hlinkClick r:id="rId2"/>
              </a:rPr>
              <a:t>Edward Kelsey Moore</a:t>
            </a:r>
            <a:endParaRPr lang="en-US" sz="3200" dirty="0"/>
          </a:p>
        </p:txBody>
      </p:sp>
      <p:pic>
        <p:nvPicPr>
          <p:cNvPr id="1638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1" y="2060869"/>
            <a:ext cx="2438400" cy="3629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84891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533400"/>
            <a:ext cx="3733800" cy="4278094"/>
          </a:xfrm>
          <a:prstGeom prst="rect">
            <a:avLst/>
          </a:prstGeom>
          <a:noFill/>
        </p:spPr>
        <p:txBody>
          <a:bodyPr wrap="square" rtlCol="0">
            <a:spAutoFit/>
          </a:bodyPr>
          <a:lstStyle/>
          <a:p>
            <a:pPr algn="ctr"/>
            <a:endParaRPr lang="en-US" sz="4000" b="1" dirty="0" smtClean="0"/>
          </a:p>
          <a:p>
            <a:pPr algn="ctr"/>
            <a:endParaRPr lang="en-US" sz="4000" b="1" dirty="0"/>
          </a:p>
          <a:p>
            <a:pPr algn="ctr"/>
            <a:r>
              <a:rPr lang="en-US" sz="4000" b="1" dirty="0" smtClean="0"/>
              <a:t>The </a:t>
            </a:r>
            <a:r>
              <a:rPr lang="en-US" sz="4000" b="1" dirty="0"/>
              <a:t>Silence of Bonaventure </a:t>
            </a:r>
            <a:r>
              <a:rPr lang="en-US" sz="4000" b="1" dirty="0" smtClean="0"/>
              <a:t>Arrow</a:t>
            </a:r>
          </a:p>
          <a:p>
            <a:pPr algn="ctr"/>
            <a:r>
              <a:rPr lang="en-US" sz="3200" dirty="0"/>
              <a:t>By </a:t>
            </a:r>
            <a:r>
              <a:rPr lang="en-US" sz="3200" dirty="0">
                <a:hlinkClick r:id="rId2"/>
              </a:rPr>
              <a:t>Rita </a:t>
            </a:r>
            <a:r>
              <a:rPr lang="en-US" sz="3200" dirty="0" err="1">
                <a:hlinkClick r:id="rId2"/>
              </a:rPr>
              <a:t>Leganski</a:t>
            </a:r>
            <a:endParaRPr lang="en-US" sz="3200" dirty="0"/>
          </a:p>
          <a:p>
            <a:pPr algn="ctr"/>
            <a:endParaRPr lang="en-US" sz="4000" dirty="0"/>
          </a:p>
        </p:txBody>
      </p:sp>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1371962"/>
            <a:ext cx="2668587" cy="4039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06940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0" y="3134818"/>
            <a:ext cx="2406519" cy="365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308481" y="3244334"/>
            <a:ext cx="2527038" cy="369332"/>
          </a:xfrm>
          <a:prstGeom prst="rect">
            <a:avLst/>
          </a:prstGeom>
        </p:spPr>
        <p:txBody>
          <a:bodyPr wrap="none">
            <a:spAutoFit/>
          </a:bodyPr>
          <a:lstStyle/>
          <a:p>
            <a:r>
              <a:rPr lang="en-US" b="1" dirty="0"/>
              <a:t>Hidden Order: A Thriller </a:t>
            </a:r>
            <a:endParaRPr lang="en-US" dirty="0"/>
          </a:p>
        </p:txBody>
      </p:sp>
      <p:sp>
        <p:nvSpPr>
          <p:cNvPr id="3" name="TextBox 2"/>
          <p:cNvSpPr txBox="1"/>
          <p:nvPr/>
        </p:nvSpPr>
        <p:spPr>
          <a:xfrm>
            <a:off x="1524000" y="685800"/>
            <a:ext cx="6096000" cy="3046988"/>
          </a:xfrm>
          <a:prstGeom prst="rect">
            <a:avLst/>
          </a:prstGeom>
          <a:noFill/>
        </p:spPr>
        <p:txBody>
          <a:bodyPr wrap="square" rtlCol="0">
            <a:spAutoFit/>
          </a:bodyPr>
          <a:lstStyle/>
          <a:p>
            <a:pPr algn="ctr"/>
            <a:r>
              <a:rPr lang="en-US" sz="4800" b="1" dirty="0"/>
              <a:t>Hidden Order: </a:t>
            </a:r>
            <a:endParaRPr lang="en-US" sz="4800" b="1" dirty="0" smtClean="0"/>
          </a:p>
          <a:p>
            <a:pPr algn="ctr"/>
            <a:r>
              <a:rPr lang="en-US" sz="4800" b="1" dirty="0" smtClean="0"/>
              <a:t>A </a:t>
            </a:r>
            <a:r>
              <a:rPr lang="en-US" sz="4800" b="1" dirty="0"/>
              <a:t>Thriller </a:t>
            </a:r>
            <a:endParaRPr lang="en-US" sz="4800" b="1" dirty="0" smtClean="0"/>
          </a:p>
          <a:p>
            <a:pPr algn="ctr"/>
            <a:r>
              <a:rPr lang="en-US" sz="4800" dirty="0"/>
              <a:t>By </a:t>
            </a:r>
            <a:r>
              <a:rPr lang="en-US" sz="4800" dirty="0">
                <a:hlinkClick r:id="rId3"/>
              </a:rPr>
              <a:t>Brad Thor</a:t>
            </a:r>
            <a:endParaRPr lang="en-US" sz="4800" dirty="0"/>
          </a:p>
          <a:p>
            <a:pPr algn="ctr"/>
            <a:endParaRPr lang="en-US" sz="4800" dirty="0"/>
          </a:p>
        </p:txBody>
      </p:sp>
    </p:spTree>
    <p:extLst>
      <p:ext uri="{BB962C8B-B14F-4D97-AF65-F5344CB8AC3E}">
        <p14:creationId xmlns:p14="http://schemas.microsoft.com/office/powerpoint/2010/main" val="13257656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Family Reading Night</a:t>
            </a:r>
            <a:br>
              <a:rPr lang="en-US" dirty="0" smtClean="0"/>
            </a:br>
            <a:r>
              <a:rPr lang="en-US" dirty="0" smtClean="0"/>
              <a:t>Illinois Reads, Family Reading Night is November 20, 2014</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90874" y="2619375"/>
            <a:ext cx="2524677" cy="3324225"/>
          </a:xfrm>
        </p:spPr>
      </p:pic>
    </p:spTree>
    <p:extLst>
      <p:ext uri="{BB962C8B-B14F-4D97-AF65-F5344CB8AC3E}">
        <p14:creationId xmlns:p14="http://schemas.microsoft.com/office/powerpoint/2010/main" val="2025430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143000"/>
            <a:ext cx="6019800" cy="563231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Guest Readers- Community members, teachers, etc.</a:t>
            </a:r>
          </a:p>
          <a:p>
            <a:pPr marL="285750" indent="-285750">
              <a:buFont typeface="Arial" panose="020B0604020202020204" pitchFamily="34" charset="0"/>
              <a:buChar char="•"/>
            </a:pPr>
            <a:r>
              <a:rPr lang="en-US" dirty="0" smtClean="0"/>
              <a:t>Dress up, readers’ theatre with the books</a:t>
            </a:r>
          </a:p>
          <a:p>
            <a:pPr marL="285750" indent="-285750">
              <a:buFont typeface="Arial" panose="020B0604020202020204" pitchFamily="34" charset="0"/>
              <a:buChar char="•"/>
            </a:pPr>
            <a:r>
              <a:rPr lang="en-US" dirty="0" smtClean="0"/>
              <a:t>Reading Games</a:t>
            </a:r>
          </a:p>
          <a:p>
            <a:pPr marL="285750" indent="-285750">
              <a:buFont typeface="Arial" panose="020B0604020202020204" pitchFamily="34" charset="0"/>
              <a:buChar char="•"/>
            </a:pPr>
            <a:r>
              <a:rPr lang="en-US" dirty="0" smtClean="0"/>
              <a:t>A book walk (like a cake walk, except you receive a book)</a:t>
            </a:r>
          </a:p>
          <a:p>
            <a:pPr marL="285750" indent="-285750">
              <a:buFont typeface="Arial" panose="020B0604020202020204" pitchFamily="34" charset="0"/>
              <a:buChar char="•"/>
            </a:pPr>
            <a:r>
              <a:rPr lang="en-US" dirty="0" smtClean="0"/>
              <a:t>Book BINGO</a:t>
            </a:r>
          </a:p>
          <a:p>
            <a:pPr marL="285750" indent="-285750">
              <a:buFont typeface="Arial" panose="020B0604020202020204" pitchFamily="34" charset="0"/>
              <a:buChar char="•"/>
            </a:pPr>
            <a:r>
              <a:rPr lang="en-US" dirty="0" smtClean="0"/>
              <a:t>Have local businesses donate money for the book </a:t>
            </a:r>
          </a:p>
          <a:p>
            <a:pPr marL="285750" indent="-285750">
              <a:buFont typeface="Arial" panose="020B0604020202020204" pitchFamily="34" charset="0"/>
              <a:buChar char="•"/>
            </a:pPr>
            <a:r>
              <a:rPr lang="en-US" dirty="0" err="1" smtClean="0"/>
              <a:t>give-aways</a:t>
            </a:r>
            <a:endParaRPr lang="en-US" dirty="0" smtClean="0"/>
          </a:p>
          <a:p>
            <a:pPr marL="285750" indent="-285750">
              <a:buFont typeface="Arial" panose="020B0604020202020204" pitchFamily="34" charset="0"/>
              <a:buChar char="•"/>
            </a:pPr>
            <a:r>
              <a:rPr lang="en-US" dirty="0" smtClean="0"/>
              <a:t>Link technology to the night….ideas on how parents can use technology at home to enhance reading practice</a:t>
            </a:r>
          </a:p>
          <a:p>
            <a:pPr marL="285750" indent="-285750">
              <a:buFont typeface="Arial" panose="020B0604020202020204" pitchFamily="34" charset="0"/>
              <a:buChar char="•"/>
            </a:pPr>
            <a:r>
              <a:rPr lang="en-US" dirty="0" smtClean="0"/>
              <a:t>Free educational website handouts for parents</a:t>
            </a:r>
          </a:p>
          <a:p>
            <a:pPr marL="285750" indent="-285750">
              <a:buFont typeface="Arial" panose="020B0604020202020204" pitchFamily="34" charset="0"/>
              <a:buChar char="•"/>
            </a:pPr>
            <a:r>
              <a:rPr lang="en-US" dirty="0" smtClean="0"/>
              <a:t>Make and take reading games</a:t>
            </a:r>
          </a:p>
          <a:p>
            <a:pPr marL="285750" indent="-285750">
              <a:buFont typeface="Arial" panose="020B0604020202020204" pitchFamily="34" charset="0"/>
              <a:buChar char="•"/>
            </a:pPr>
            <a:r>
              <a:rPr lang="en-US" dirty="0" smtClean="0"/>
              <a:t>Literacy bags with tools for reading inside</a:t>
            </a:r>
          </a:p>
          <a:p>
            <a:pPr marL="285750" indent="-285750">
              <a:buFont typeface="Arial" panose="020B0604020202020204" pitchFamily="34" charset="0"/>
              <a:buChar char="•"/>
            </a:pPr>
            <a:r>
              <a:rPr lang="en-US" dirty="0" smtClean="0"/>
              <a:t>Foldable/study guide foldable activities for parents to use at home with their </a:t>
            </a:r>
            <a:r>
              <a:rPr lang="en-US" dirty="0" smtClean="0"/>
              <a:t>children</a:t>
            </a:r>
          </a:p>
          <a:p>
            <a:pPr marL="285750" indent="-285750">
              <a:buFont typeface="Arial" panose="020B0604020202020204" pitchFamily="34" charset="0"/>
              <a:buChar char="•"/>
            </a:pPr>
            <a:r>
              <a:rPr lang="en-US" dirty="0" smtClean="0"/>
              <a:t>One book, one community.  Pick an IL Reads book.</a:t>
            </a:r>
          </a:p>
          <a:p>
            <a:pPr marL="285750" indent="-285750">
              <a:buFont typeface="Arial" panose="020B0604020202020204" pitchFamily="34" charset="0"/>
              <a:buChar char="•"/>
            </a:pPr>
            <a:r>
              <a:rPr lang="en-US" dirty="0" smtClean="0"/>
              <a:t>One book, one school.  Pick an IL Reads book.</a:t>
            </a:r>
          </a:p>
          <a:p>
            <a:pPr marL="285750" indent="-285750">
              <a:buFont typeface="Arial" panose="020B0604020202020204" pitchFamily="34" charset="0"/>
              <a:buChar char="•"/>
            </a:pPr>
            <a:r>
              <a:rPr lang="en-US" dirty="0" smtClean="0"/>
              <a:t>Reading night at the library-Focusing on IL Reads books.</a:t>
            </a:r>
          </a:p>
          <a:p>
            <a:pPr marL="285750" indent="-285750">
              <a:buFont typeface="Arial" panose="020B0604020202020204" pitchFamily="34" charset="0"/>
              <a:buChar char="•"/>
            </a:pPr>
            <a:r>
              <a:rPr lang="en-US" dirty="0" smtClean="0"/>
              <a:t>Read aloud IL Reads books in class.</a:t>
            </a:r>
          </a:p>
          <a:p>
            <a:pPr marL="285750" indent="-285750">
              <a:buFont typeface="Arial" panose="020B0604020202020204" pitchFamily="34" charset="0"/>
              <a:buChar char="•"/>
            </a:pPr>
            <a:r>
              <a:rPr lang="en-US" dirty="0" smtClean="0"/>
              <a:t>Journal writing related to IL Reads books.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7041314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04800"/>
            <a:ext cx="6629400" cy="646330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Letter writing – Use with Darwin</a:t>
            </a:r>
          </a:p>
          <a:p>
            <a:pPr marL="285750" indent="-285750">
              <a:buFont typeface="Arial" panose="020B0604020202020204" pitchFamily="34" charset="0"/>
              <a:buChar char="•"/>
            </a:pPr>
            <a:r>
              <a:rPr lang="en-US" dirty="0" smtClean="0"/>
              <a:t>Journal writing- Bully Book</a:t>
            </a:r>
          </a:p>
          <a:p>
            <a:pPr marL="285750" indent="-285750">
              <a:buFont typeface="Arial" panose="020B0604020202020204" pitchFamily="34" charset="0"/>
              <a:buChar char="•"/>
            </a:pPr>
            <a:r>
              <a:rPr lang="en-US" dirty="0" smtClean="0"/>
              <a:t>Post activities and Reading Night pictures on the IL Reads website.</a:t>
            </a:r>
          </a:p>
          <a:p>
            <a:pPr marL="285750" indent="-285750">
              <a:buFont typeface="Arial" panose="020B0604020202020204" pitchFamily="34" charset="0"/>
              <a:buChar char="•"/>
            </a:pPr>
            <a:r>
              <a:rPr lang="en-US" dirty="0" smtClean="0"/>
              <a:t>Make book bags appropriate for grade level.  Class journaling/using words or pictures.</a:t>
            </a:r>
          </a:p>
          <a:p>
            <a:pPr marL="285750" indent="-285750">
              <a:buFont typeface="Arial" panose="020B0604020202020204" pitchFamily="34" charset="0"/>
              <a:buChar char="•"/>
            </a:pPr>
            <a:r>
              <a:rPr lang="en-US" dirty="0" smtClean="0"/>
              <a:t>For a reading night activity, make up Haiku poems.</a:t>
            </a:r>
          </a:p>
          <a:p>
            <a:pPr marL="285750" indent="-285750">
              <a:buFont typeface="Arial" panose="020B0604020202020204" pitchFamily="34" charset="0"/>
              <a:buChar char="•"/>
            </a:pPr>
            <a:r>
              <a:rPr lang="en-US" dirty="0" smtClean="0"/>
              <a:t>Discuss with a partner in class about a piece of text from a book.</a:t>
            </a:r>
          </a:p>
          <a:p>
            <a:pPr marL="285750" indent="-285750">
              <a:buFont typeface="Arial" panose="020B0604020202020204" pitchFamily="34" charset="0"/>
              <a:buChar char="•"/>
            </a:pPr>
            <a:r>
              <a:rPr lang="en-US" dirty="0" smtClean="0"/>
              <a:t>Look at author’s perspective and author’s purpose in the books.</a:t>
            </a:r>
          </a:p>
          <a:p>
            <a:pPr marL="285750" indent="-285750">
              <a:buFont typeface="Arial" panose="020B0604020202020204" pitchFamily="34" charset="0"/>
              <a:buChar char="•"/>
            </a:pPr>
            <a:r>
              <a:rPr lang="en-US" dirty="0" smtClean="0"/>
              <a:t>For Rachel Carson or Darwin:</a:t>
            </a:r>
          </a:p>
          <a:p>
            <a:pPr marL="285750" indent="-285750">
              <a:buFont typeface="Arial" panose="020B0604020202020204" pitchFamily="34" charset="0"/>
              <a:buChar char="•"/>
            </a:pPr>
            <a:r>
              <a:rPr lang="en-US" dirty="0"/>
              <a:t>	</a:t>
            </a:r>
            <a:r>
              <a:rPr lang="en-US" dirty="0" smtClean="0"/>
              <a:t>List different types of scientists and what they do in their 	field of study.</a:t>
            </a:r>
          </a:p>
          <a:p>
            <a:pPr marL="285750" indent="-285750">
              <a:buFont typeface="Arial" panose="020B0604020202020204" pitchFamily="34" charset="0"/>
              <a:buChar char="•"/>
            </a:pPr>
            <a:r>
              <a:rPr lang="en-US" dirty="0"/>
              <a:t>	</a:t>
            </a:r>
            <a:r>
              <a:rPr lang="en-US" dirty="0" smtClean="0"/>
              <a:t>Draw attention to Text/access features.</a:t>
            </a:r>
          </a:p>
          <a:p>
            <a:pPr marL="285750" indent="-285750">
              <a:buFont typeface="Arial" panose="020B0604020202020204" pitchFamily="34" charset="0"/>
              <a:buChar char="•"/>
            </a:pPr>
            <a:r>
              <a:rPr lang="en-US" dirty="0"/>
              <a:t>	</a:t>
            </a:r>
            <a:r>
              <a:rPr lang="en-US" dirty="0" smtClean="0"/>
              <a:t>Visualization based on words in text.</a:t>
            </a:r>
          </a:p>
          <a:p>
            <a:pPr marL="285750" indent="-285750">
              <a:buFont typeface="Arial" panose="020B0604020202020204" pitchFamily="34" charset="0"/>
              <a:buChar char="•"/>
            </a:pPr>
            <a:r>
              <a:rPr lang="en-US" dirty="0" smtClean="0"/>
              <a:t>For grades 3-5:</a:t>
            </a:r>
          </a:p>
          <a:p>
            <a:pPr marL="285750" indent="-285750">
              <a:buFont typeface="Arial" panose="020B0604020202020204" pitchFamily="34" charset="0"/>
              <a:buChar char="•"/>
            </a:pPr>
            <a:r>
              <a:rPr lang="en-US" dirty="0"/>
              <a:t>	</a:t>
            </a:r>
            <a:r>
              <a:rPr lang="en-US" dirty="0" smtClean="0"/>
              <a:t>Invite to school for presentation-</a:t>
            </a:r>
          </a:p>
          <a:p>
            <a:pPr marL="285750" indent="-285750">
              <a:buFont typeface="Arial" panose="020B0604020202020204" pitchFamily="34" charset="0"/>
              <a:buChar char="•"/>
            </a:pPr>
            <a:r>
              <a:rPr lang="en-US" dirty="0"/>
              <a:t>	</a:t>
            </a:r>
            <a:r>
              <a:rPr lang="en-US" dirty="0" smtClean="0"/>
              <a:t>Dog trainer</a:t>
            </a:r>
          </a:p>
          <a:p>
            <a:pPr marL="285750" indent="-285750">
              <a:buFont typeface="Arial" panose="020B0604020202020204" pitchFamily="34" charset="0"/>
              <a:buChar char="•"/>
            </a:pPr>
            <a:r>
              <a:rPr lang="en-US" dirty="0"/>
              <a:t>	</a:t>
            </a:r>
            <a:r>
              <a:rPr lang="en-US" dirty="0" smtClean="0"/>
              <a:t>Environmentalist</a:t>
            </a:r>
          </a:p>
          <a:p>
            <a:pPr marL="285750" indent="-285750">
              <a:buFont typeface="Arial" panose="020B0604020202020204" pitchFamily="34" charset="0"/>
              <a:buChar char="•"/>
            </a:pPr>
            <a:r>
              <a:rPr lang="en-US" dirty="0"/>
              <a:t>	</a:t>
            </a:r>
            <a:r>
              <a:rPr lang="en-US" dirty="0" smtClean="0"/>
              <a:t>Lincoln Impersonator</a:t>
            </a:r>
          </a:p>
          <a:p>
            <a:pPr marL="285750" indent="-285750">
              <a:buFont typeface="Arial" panose="020B0604020202020204" pitchFamily="34" charset="0"/>
              <a:buChar char="•"/>
            </a:pPr>
            <a:r>
              <a:rPr lang="en-US" dirty="0"/>
              <a:t>	</a:t>
            </a:r>
            <a:r>
              <a:rPr lang="en-US" dirty="0" smtClean="0"/>
              <a:t>Environmentalist</a:t>
            </a:r>
          </a:p>
          <a:p>
            <a:pPr marL="285750" indent="-285750">
              <a:buFont typeface="Arial" panose="020B0604020202020204" pitchFamily="34" charset="0"/>
              <a:buChar char="•"/>
            </a:pPr>
            <a:r>
              <a:rPr lang="en-US" dirty="0"/>
              <a:t>	</a:t>
            </a:r>
            <a:r>
              <a:rPr lang="en-US" dirty="0" smtClean="0"/>
              <a:t>Naturalist</a:t>
            </a:r>
          </a:p>
          <a:p>
            <a:pPr marL="285750" indent="-285750">
              <a:buFont typeface="Arial" panose="020B0604020202020204" pitchFamily="34" charset="0"/>
              <a:buChar char="•"/>
            </a:pPr>
            <a:r>
              <a:rPr lang="en-US" dirty="0"/>
              <a:t>	</a:t>
            </a:r>
            <a:r>
              <a:rPr lang="en-US" dirty="0" smtClean="0"/>
              <a:t>Police Detective</a:t>
            </a:r>
          </a:p>
          <a:p>
            <a:pPr marL="285750" indent="-285750">
              <a:buFont typeface="Arial" panose="020B0604020202020204" pitchFamily="34" charset="0"/>
              <a:buChar char="•"/>
            </a:pPr>
            <a:r>
              <a:rPr lang="en-US" dirty="0"/>
              <a:t>	</a:t>
            </a:r>
            <a:r>
              <a:rPr lang="en-US" dirty="0" smtClean="0"/>
              <a:t>Botanist</a:t>
            </a:r>
          </a:p>
          <a:p>
            <a:endParaRPr lang="en-US" dirty="0" smtClean="0"/>
          </a:p>
        </p:txBody>
      </p:sp>
    </p:spTree>
    <p:extLst>
      <p:ext uri="{BB962C8B-B14F-4D97-AF65-F5344CB8AC3E}">
        <p14:creationId xmlns:p14="http://schemas.microsoft.com/office/powerpoint/2010/main" val="3634360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219200"/>
            <a:ext cx="7391400" cy="4801314"/>
          </a:xfrm>
          <a:prstGeom prst="rect">
            <a:avLst/>
          </a:prstGeom>
          <a:noFill/>
        </p:spPr>
        <p:txBody>
          <a:bodyPr wrap="square" rtlCol="0">
            <a:spAutoFit/>
          </a:bodyPr>
          <a:lstStyle/>
          <a:p>
            <a:r>
              <a:rPr lang="en-US" dirty="0" smtClean="0"/>
              <a:t>For more information go to</a:t>
            </a:r>
          </a:p>
          <a:p>
            <a:endParaRPr lang="en-US" dirty="0"/>
          </a:p>
          <a:p>
            <a:r>
              <a:rPr lang="en-US" dirty="0" smtClean="0">
                <a:hlinkClick r:id="rId2"/>
              </a:rPr>
              <a:t>www.illinoisreadingcouncil.org</a:t>
            </a:r>
            <a:endParaRPr lang="en-US" dirty="0" smtClean="0"/>
          </a:p>
          <a:p>
            <a:endParaRPr lang="en-US" dirty="0"/>
          </a:p>
          <a:p>
            <a:r>
              <a:rPr lang="en-US" dirty="0" smtClean="0"/>
              <a:t>Visit the </a:t>
            </a:r>
            <a:r>
              <a:rPr lang="en-US" dirty="0" err="1" smtClean="0"/>
              <a:t>Ning</a:t>
            </a:r>
            <a:r>
              <a:rPr lang="en-US" dirty="0" smtClean="0"/>
              <a:t> for this Power Point and lessons we discussed</a:t>
            </a:r>
          </a:p>
          <a:p>
            <a:endParaRPr lang="en-US" dirty="0"/>
          </a:p>
          <a:p>
            <a:r>
              <a:rPr lang="en-US" dirty="0" smtClean="0">
                <a:hlinkClick r:id="rId3"/>
              </a:rPr>
              <a:t>www.illinoisreads.org</a:t>
            </a:r>
            <a:endParaRPr lang="en-US" dirty="0" smtClean="0"/>
          </a:p>
          <a:p>
            <a:endParaRPr lang="en-US" dirty="0"/>
          </a:p>
          <a:p>
            <a:endParaRPr lang="en-US" dirty="0" smtClean="0"/>
          </a:p>
          <a:p>
            <a:endParaRPr lang="en-US" dirty="0"/>
          </a:p>
          <a:p>
            <a:r>
              <a:rPr lang="en-US" dirty="0" smtClean="0"/>
              <a:t>To reach Priscilla – </a:t>
            </a:r>
            <a:r>
              <a:rPr lang="en-US" dirty="0" smtClean="0">
                <a:hlinkClick r:id="rId4"/>
              </a:rPr>
              <a:t>pdwyer769@gmail.com</a:t>
            </a:r>
            <a:endParaRPr lang="en-US" dirty="0" smtClean="0"/>
          </a:p>
          <a:p>
            <a:endParaRPr lang="en-US" dirty="0"/>
          </a:p>
          <a:p>
            <a:r>
              <a:rPr lang="en-US" dirty="0" smtClean="0"/>
              <a:t>To reach Tammy – </a:t>
            </a:r>
            <a:r>
              <a:rPr lang="en-US" dirty="0" smtClean="0">
                <a:hlinkClick r:id="rId5"/>
              </a:rPr>
              <a:t>tammyspringer20@hotmail.com</a:t>
            </a:r>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051383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097" name="Picture 22" descr="http://images.booksense.com/images/books/468/347/FC978037434746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67200" y="1981199"/>
            <a:ext cx="3352800" cy="325700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0" y="208747"/>
            <a:ext cx="7499169"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Busy-Busy Little Chick </a:t>
            </a:r>
            <a:endParaRPr kumimoji="0" lang="en-US" alt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By Janice N. Harrington, </a:t>
            </a:r>
            <a:r>
              <a:rPr kumimoji="0" lang="en-US" altLang="en-US" sz="2800" b="0" i="0" u="none" strike="noStrike" cap="none" normalizeH="0" baseline="0" dirty="0" err="1" smtClean="0">
                <a:ln>
                  <a:noFill/>
                </a:ln>
                <a:solidFill>
                  <a:schemeClr val="tx1"/>
                </a:solidFill>
                <a:effectLst/>
                <a:latin typeface="Bookman Old Style" pitchFamily="18" charset="0"/>
                <a:ea typeface="Times New Roman" pitchFamily="18" charset="0"/>
                <a:cs typeface="Times New Roman" pitchFamily="18" charset="0"/>
              </a:rPr>
              <a:t>il</a:t>
            </a:r>
            <a:r>
              <a:rPr kumimoji="0" lang="en-US" altLang="en-US" sz="28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a:t>
            </a:r>
            <a:r>
              <a:rPr kumimoji="0" lang="en-US" altLang="en-US" sz="28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hlinkClick r:id="rId3"/>
              </a:rPr>
              <a:t>Brian </a:t>
            </a:r>
            <a:r>
              <a:rPr kumimoji="0" lang="en-US" altLang="en-US" sz="2800" b="0" i="0" u="none" strike="noStrike" cap="none" normalizeH="0" baseline="0" dirty="0" err="1" smtClean="0">
                <a:ln>
                  <a:noFill/>
                </a:ln>
                <a:solidFill>
                  <a:schemeClr val="tx1"/>
                </a:solidFill>
                <a:effectLst/>
                <a:latin typeface="Bookman Old Style" pitchFamily="18" charset="0"/>
                <a:ea typeface="Times New Roman" pitchFamily="18" charset="0"/>
                <a:cs typeface="Times New Roman" pitchFamily="18" charset="0"/>
                <a:hlinkClick r:id="rId3"/>
              </a:rPr>
              <a:t>Pinkney</a:t>
            </a:r>
            <a:endParaRPr kumimoji="0" lang="en-US" alt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TextBox 1"/>
          <p:cNvSpPr txBox="1"/>
          <p:nvPr/>
        </p:nvSpPr>
        <p:spPr>
          <a:xfrm>
            <a:off x="1219200" y="1905000"/>
            <a:ext cx="3200400" cy="4247317"/>
          </a:xfrm>
          <a:prstGeom prst="rect">
            <a:avLst/>
          </a:prstGeom>
          <a:noFill/>
        </p:spPr>
        <p:txBody>
          <a:bodyPr wrap="square" rtlCol="0">
            <a:spAutoFit/>
          </a:bodyPr>
          <a:lstStyle/>
          <a:p>
            <a:endParaRPr lang="en-US" dirty="0"/>
          </a:p>
          <a:p>
            <a:r>
              <a:rPr lang="en-US" dirty="0"/>
              <a:t>Little Chick’s mother is all cluck and no action. Mama knows her old nest isn’t the cozy home she and her brood need. But whenever she vows to start building a new house, she’s distracted—by </a:t>
            </a:r>
            <a:r>
              <a:rPr lang="en-US" dirty="0" err="1"/>
              <a:t>sweety</a:t>
            </a:r>
            <a:r>
              <a:rPr lang="en-US" dirty="0"/>
              <a:t>-meaty worms, crunchy-</a:t>
            </a:r>
            <a:r>
              <a:rPr lang="en-US" dirty="0" err="1"/>
              <a:t>munchy</a:t>
            </a:r>
            <a:r>
              <a:rPr lang="en-US" dirty="0"/>
              <a:t> crickets, or picky-pecky corn. Luckily, her Little Chick is an industrious sort. While the rest of his family are stuffing themselves silly, he’s quietly working, bit by bit, day by day. </a:t>
            </a:r>
          </a:p>
        </p:txBody>
      </p:sp>
    </p:spTree>
    <p:extLst>
      <p:ext uri="{BB962C8B-B14F-4D97-AF65-F5344CB8AC3E}">
        <p14:creationId xmlns:p14="http://schemas.microsoft.com/office/powerpoint/2010/main" val="2917832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199" y="3717210"/>
            <a:ext cx="2250065" cy="265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a:spLocks noChangeArrowheads="1"/>
          </p:cNvSpPr>
          <p:nvPr/>
        </p:nvSpPr>
        <p:spPr bwMode="auto">
          <a:xfrm>
            <a:off x="990600" y="2620391"/>
            <a:ext cx="762000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32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Paws, Claws, Hands, and Feet   </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By </a:t>
            </a:r>
            <a:r>
              <a:rPr kumimoji="0" lang="en-US" altLang="en-US" sz="24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hlinkClick r:id="rId3"/>
              </a:rPr>
              <a:t>Kimberly </a:t>
            </a:r>
            <a:r>
              <a:rPr kumimoji="0" lang="en-US" altLang="en-US" sz="2400" b="0" i="0" u="none" strike="noStrike" cap="none" normalizeH="0" baseline="0" dirty="0" err="1" smtClean="0">
                <a:ln>
                  <a:noFill/>
                </a:ln>
                <a:solidFill>
                  <a:schemeClr val="tx1"/>
                </a:solidFill>
                <a:effectLst/>
                <a:latin typeface="Bookman Old Style" pitchFamily="18" charset="0"/>
                <a:ea typeface="Times New Roman" pitchFamily="18" charset="0"/>
                <a:cs typeface="Times New Roman" pitchFamily="18" charset="0"/>
                <a:hlinkClick r:id="rId3"/>
              </a:rPr>
              <a:t>Hutmacher</a:t>
            </a:r>
            <a:r>
              <a:rPr kumimoji="0" lang="en-US" altLang="en-US" sz="24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a:t>
            </a:r>
            <a:r>
              <a:rPr kumimoji="0" lang="en-US" altLang="en-US" sz="2400" b="0" i="0" u="none" strike="noStrike" cap="none" normalizeH="0" baseline="0" dirty="0" err="1" smtClean="0">
                <a:ln>
                  <a:noFill/>
                </a:ln>
                <a:solidFill>
                  <a:schemeClr val="tx1"/>
                </a:solidFill>
                <a:effectLst/>
                <a:latin typeface="Bookman Old Style" pitchFamily="18" charset="0"/>
                <a:ea typeface="Times New Roman" pitchFamily="18" charset="0"/>
                <a:cs typeface="Times New Roman" pitchFamily="18" charset="0"/>
              </a:rPr>
              <a:t>il</a:t>
            </a:r>
            <a:r>
              <a:rPr kumimoji="0" lang="en-US" altLang="en-US" sz="24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a:t>
            </a:r>
            <a:r>
              <a:rPr kumimoji="0" lang="en-US" altLang="en-US" sz="24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hlinkClick r:id="rId4"/>
              </a:rPr>
              <a:t>Sherry Rogers</a:t>
            </a:r>
            <a:endParaRPr kumimoji="0" lang="en-US" alt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TextBox 1"/>
          <p:cNvSpPr txBox="1"/>
          <p:nvPr/>
        </p:nvSpPr>
        <p:spPr>
          <a:xfrm>
            <a:off x="3581400" y="3886200"/>
            <a:ext cx="5181600" cy="2862322"/>
          </a:xfrm>
          <a:prstGeom prst="rect">
            <a:avLst/>
          </a:prstGeom>
          <a:noFill/>
        </p:spPr>
        <p:txBody>
          <a:bodyPr wrap="square" rtlCol="0">
            <a:spAutoFit/>
          </a:bodyPr>
          <a:lstStyle/>
          <a:p>
            <a:r>
              <a:rPr lang="en-US" dirty="0"/>
              <a:t>Go along on an exciting dream journey from morning to night, using hands and feet just like squirrels, monkeys, rats, spiders, frogs, penguins, elephants, lions, kangaroos, pandas, and eagles. Travel to the lush jungle, the African savannah, Australian outback, and to the frozen Antarctic. Finally, as the sun sets, snuggle beneath the covers and snooze, with recollections of animals at play. After all, even the wild things need some time to rest after a day of fast-footed play!</a:t>
            </a:r>
          </a:p>
        </p:txBody>
      </p:sp>
    </p:spTree>
    <p:extLst>
      <p:ext uri="{BB962C8B-B14F-4D97-AF65-F5344CB8AC3E}">
        <p14:creationId xmlns:p14="http://schemas.microsoft.com/office/powerpoint/2010/main" val="1672299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3776161"/>
            <a:ext cx="14989737" cy="3081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90600" y="914400"/>
            <a:ext cx="6477000" cy="3693319"/>
          </a:xfrm>
          <a:prstGeom prst="rect">
            <a:avLst/>
          </a:prstGeom>
          <a:noFill/>
        </p:spPr>
        <p:txBody>
          <a:bodyPr wrap="square" rtlCol="0">
            <a:spAutoFit/>
          </a:bodyPr>
          <a:lstStyle/>
          <a:p>
            <a:r>
              <a:rPr lang="en-US" dirty="0" smtClean="0"/>
              <a:t>"</a:t>
            </a:r>
            <a:r>
              <a:rPr lang="en-US" dirty="0"/>
              <a:t>Peep!" A baby duck breaks through its shell and immediately attaches itself to the first thing it sees -- a warmhearted young boy. The duck follows the boy home and soon the two are inseparable.</a:t>
            </a:r>
          </a:p>
          <a:p>
            <a:r>
              <a:rPr lang="en-US" dirty="0"/>
              <a:t>But the baby duck is growing up. One day. . .Quack! When a flock of ducks flies by the boy realizes with a great pang of sorrow that his friend will have to return to live among its own kind.</a:t>
            </a:r>
          </a:p>
          <a:p>
            <a:r>
              <a:rPr lang="en-US" dirty="0"/>
              <a:t>Author-illustrator Kevin </a:t>
            </a:r>
            <a:r>
              <a:rPr lang="en-US" dirty="0" err="1"/>
              <a:t>Luthardt</a:t>
            </a:r>
            <a:r>
              <a:rPr lang="en-US" dirty="0"/>
              <a:t> relies on his highly expressive, comical full-color illustrations and only a few well-placed words to poignantly and humorously dramatize this special tale of friendship and demonstrate the importance of learning to let go of something you love. The result is a deceptively simple story that deftly conveys complicated feelings and situations. The story's surprising, uplifting conclusion will reassure and amuse young children.</a:t>
            </a:r>
          </a:p>
        </p:txBody>
      </p:sp>
    </p:spTree>
    <p:extLst>
      <p:ext uri="{BB962C8B-B14F-4D97-AF65-F5344CB8AC3E}">
        <p14:creationId xmlns:p14="http://schemas.microsoft.com/office/powerpoint/2010/main" val="834225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609600"/>
            <a:ext cx="6096000" cy="1384995"/>
          </a:xfrm>
          <a:prstGeom prst="rect">
            <a:avLst/>
          </a:prstGeom>
          <a:noFill/>
        </p:spPr>
        <p:txBody>
          <a:bodyPr wrap="square" rtlCol="0">
            <a:spAutoFit/>
          </a:bodyPr>
          <a:lstStyle/>
          <a:p>
            <a:r>
              <a:rPr lang="en-US" sz="2800" dirty="0" smtClean="0">
                <a:latin typeface="Aharoni" panose="02010803020104030203" pitchFamily="2" charset="-79"/>
                <a:cs typeface="Aharoni" panose="02010803020104030203" pitchFamily="2" charset="-79"/>
              </a:rPr>
              <a:t>TRUCK STUCK</a:t>
            </a:r>
          </a:p>
          <a:p>
            <a:r>
              <a:rPr lang="en-US" sz="2800" dirty="0" smtClean="0">
                <a:latin typeface="Aharoni" panose="02010803020104030203" pitchFamily="2" charset="-79"/>
                <a:cs typeface="Aharoni" panose="02010803020104030203" pitchFamily="2" charset="-79"/>
              </a:rPr>
              <a:t>By Sallie Wolf</a:t>
            </a:r>
          </a:p>
          <a:p>
            <a:r>
              <a:rPr lang="en-US" sz="2800" dirty="0" smtClean="0">
                <a:latin typeface="Aharoni" panose="02010803020104030203" pitchFamily="2" charset="-79"/>
                <a:cs typeface="Aharoni" panose="02010803020104030203" pitchFamily="2" charset="-79"/>
              </a:rPr>
              <a:t>Il Andy Robert Davies</a:t>
            </a:r>
            <a:endParaRPr lang="en-US" sz="2800" dirty="0">
              <a:latin typeface="Aharoni" panose="02010803020104030203" pitchFamily="2" charset="-79"/>
              <a:cs typeface="Aharoni" panose="02010803020104030203" pitchFamily="2" charset="-79"/>
            </a:endParaRP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2971799"/>
            <a:ext cx="4572000" cy="3172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3400" y="1994595"/>
            <a:ext cx="7772400" cy="923330"/>
          </a:xfrm>
          <a:prstGeom prst="rect">
            <a:avLst/>
          </a:prstGeom>
          <a:noFill/>
        </p:spPr>
        <p:txBody>
          <a:bodyPr wrap="square" rtlCol="0">
            <a:spAutoFit/>
          </a:bodyPr>
          <a:lstStyle/>
          <a:p>
            <a:r>
              <a:rPr lang="en-US" dirty="0"/>
              <a:t>When a truck gets stuck under a bridge, it causes a terrible traffic jam that soon turns into a block party. When all attempts to remove the truck fail, two kids, some balloons, and a dog save the day.</a:t>
            </a:r>
          </a:p>
        </p:txBody>
      </p:sp>
    </p:spTree>
    <p:extLst>
      <p:ext uri="{BB962C8B-B14F-4D97-AF65-F5344CB8AC3E}">
        <p14:creationId xmlns:p14="http://schemas.microsoft.com/office/powerpoint/2010/main" val="1892186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895600"/>
            <a:ext cx="8610600" cy="584775"/>
          </a:xfrm>
          <a:prstGeom prst="rect">
            <a:avLst/>
          </a:prstGeom>
          <a:noFill/>
        </p:spPr>
        <p:txBody>
          <a:bodyPr wrap="square" rtlCol="0">
            <a:spAutoFit/>
          </a:bodyPr>
          <a:lstStyle/>
          <a:p>
            <a:pPr algn="ctr"/>
            <a:r>
              <a:rPr lang="en-US" sz="3200" b="1" dirty="0" smtClean="0">
                <a:latin typeface="Castellar" pitchFamily="18" charset="0"/>
              </a:rPr>
              <a:t>KINDERGARTEN – SECOND GRADE</a:t>
            </a:r>
            <a:endParaRPr lang="en-US" sz="3200" b="1" dirty="0">
              <a:latin typeface="Castellar" pitchFamily="18" charset="0"/>
            </a:endParaRPr>
          </a:p>
        </p:txBody>
      </p:sp>
    </p:spTree>
    <p:extLst>
      <p:ext uri="{BB962C8B-B14F-4D97-AF65-F5344CB8AC3E}">
        <p14:creationId xmlns:p14="http://schemas.microsoft.com/office/powerpoint/2010/main" val="37835800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454</TotalTime>
  <Words>3752</Words>
  <Application>Microsoft Office PowerPoint</Application>
  <PresentationFormat>On-screen Show (4:3)</PresentationFormat>
  <Paragraphs>211</Paragraphs>
  <Slides>47</Slides>
  <Notes>1</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Angles</vt:lpstr>
      <vt:lpstr>ILLINOIS READS 2014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Creating a Family Reading Night Illinois Reads, Family Reading Night is November 20, 2014</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ILLINOIS READS 2013</dc:title>
  <dc:creator>Tammy Potts</dc:creator>
  <cp:lastModifiedBy>owner</cp:lastModifiedBy>
  <cp:revision>69</cp:revision>
  <dcterms:created xsi:type="dcterms:W3CDTF">2013-01-21T22:08:02Z</dcterms:created>
  <dcterms:modified xsi:type="dcterms:W3CDTF">2014-10-03T18:04:24Z</dcterms:modified>
</cp:coreProperties>
</file>